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42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25FCF-E086-8D4A-8686-69A07D4EFCB6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982D1-9BFB-2245-891D-3F499C86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A9CC-D5F1-4EF0-85BF-2B1BA375ED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A9CC-D5F1-4EF0-85BF-2B1BA375ED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5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7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2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1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D621-805D-194F-88A3-1FF0BAEA56A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5527-8926-6342-B385-5A3469AB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602" y="411065"/>
            <a:ext cx="77724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HW Key Exponential 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798" y="2210040"/>
            <a:ext cx="6400800" cy="779400"/>
          </a:xfrm>
          <a:solidFill>
            <a:srgbClr val="D99694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Created for you by Ms. </a:t>
            </a:r>
            <a:r>
              <a:rPr lang="en-US" dirty="0" err="1" smtClean="0">
                <a:solidFill>
                  <a:schemeClr val="tx1"/>
                </a:solidFill>
              </a:rPr>
              <a:t>Nhotsoubanh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0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1941" y="923330"/>
            <a:ext cx="2506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Formula:  A = P(1 + r)</a:t>
            </a:r>
            <a:r>
              <a:rPr lang="en-US" sz="2000" b="1" baseline="30000" dirty="0"/>
              <a:t>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52400" y="1444843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_______</a:t>
            </a:r>
          </a:p>
          <a:p>
            <a:r>
              <a:rPr lang="en-US" sz="2000" dirty="0" smtClean="0"/>
              <a:t>P  = _______</a:t>
            </a:r>
          </a:p>
          <a:p>
            <a:r>
              <a:rPr lang="en-US" sz="2000" dirty="0" smtClean="0"/>
              <a:t>n =  _______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2400" y="1435913"/>
            <a:ext cx="2773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 20% = 0.20 </a:t>
            </a:r>
          </a:p>
          <a:p>
            <a:r>
              <a:rPr lang="en-US" sz="2000" dirty="0" smtClean="0"/>
              <a:t>P  = 25,000</a:t>
            </a:r>
          </a:p>
          <a:p>
            <a:r>
              <a:rPr lang="en-US" sz="2000" dirty="0" smtClean="0"/>
              <a:t>n =     7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731941" y="1384995"/>
            <a:ext cx="2361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25,000(</a:t>
            </a:r>
            <a:r>
              <a:rPr lang="en-US" sz="2000" dirty="0"/>
              <a:t>1 + </a:t>
            </a:r>
            <a:r>
              <a:rPr lang="en-US" sz="2000" dirty="0" smtClean="0"/>
              <a:t>0.20)</a:t>
            </a:r>
            <a:r>
              <a:rPr lang="en-US" sz="2000" baseline="30000" dirty="0"/>
              <a:t>7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731941" y="1765995"/>
            <a:ext cx="1857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25,000(1.2)</a:t>
            </a:r>
            <a:r>
              <a:rPr lang="en-US" sz="2000" baseline="30000" dirty="0"/>
              <a:t>7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714778" y="2083797"/>
            <a:ext cx="6046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 </a:t>
            </a:r>
            <a:r>
              <a:rPr lang="en-US" sz="2000" b="1" dirty="0" smtClean="0"/>
              <a:t>= </a:t>
            </a:r>
            <a:r>
              <a:rPr lang="en-US" sz="2000" dirty="0" smtClean="0"/>
              <a:t>89,580     around up b/c we are talking about people</a:t>
            </a:r>
            <a:r>
              <a:rPr lang="en-US" sz="2000" b="1" dirty="0" smtClean="0"/>
              <a:t> </a:t>
            </a:r>
            <a:endParaRPr lang="en-US" sz="2000" dirty="0"/>
          </a:p>
        </p:txBody>
      </p:sp>
      <p:pic>
        <p:nvPicPr>
          <p:cNvPr id="13" name="Picture 4" descr="C:\Users\Jessica\Pictures\Microsoft Clip Organizer\sy0184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3235" y="40866"/>
            <a:ext cx="1053742" cy="1021340"/>
          </a:xfrm>
          <a:prstGeom prst="rect">
            <a:avLst/>
          </a:prstGeom>
          <a:noFill/>
        </p:spPr>
      </p:pic>
      <p:pic>
        <p:nvPicPr>
          <p:cNvPr id="14" name="Picture 10" descr="C:\Users\Jessica\Pictures\Microsoft Clip Organizer\sy0184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989" y="40866"/>
            <a:ext cx="1053742" cy="102134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58730" y="0"/>
            <a:ext cx="7711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2005, the population of a city was 25,000. The population increased by 20% in each of the next three years. If this rate of increase continues, what will be the population of the city in 2012?</a:t>
            </a:r>
          </a:p>
        </p:txBody>
      </p:sp>
      <p:pic>
        <p:nvPicPr>
          <p:cNvPr id="16" name="Picture 4" descr="C:\Users\Jessica\Pictures\Microsoft Clip Organizer\sy0184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3235" y="3104627"/>
            <a:ext cx="1053742" cy="1021340"/>
          </a:xfrm>
          <a:prstGeom prst="rect">
            <a:avLst/>
          </a:prstGeom>
          <a:noFill/>
        </p:spPr>
      </p:pic>
      <p:pic>
        <p:nvPicPr>
          <p:cNvPr id="17" name="Picture 3" descr="C:\Users\Jessica\Pictures\Microsoft Clip Organizer\sy01849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636" y="3104627"/>
            <a:ext cx="1053742" cy="102134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505140" y="3116886"/>
            <a:ext cx="739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Alberto invested $5,000 at 6% interest compounded annually. What will be the value of Alberto’s investment after 8 years?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31941" y="3929248"/>
            <a:ext cx="2506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Formula:  A = P(1 + r</a:t>
            </a:r>
            <a:r>
              <a:rPr lang="en-US" sz="2000" b="1" dirty="0" smtClean="0"/>
              <a:t>)</a:t>
            </a:r>
            <a:r>
              <a:rPr lang="en-US" sz="2000" b="1" baseline="30000" dirty="0"/>
              <a:t>n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52400" y="4279296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_______</a:t>
            </a:r>
          </a:p>
          <a:p>
            <a:r>
              <a:rPr lang="en-US" sz="2000" dirty="0" smtClean="0"/>
              <a:t>P  = _______</a:t>
            </a:r>
          </a:p>
          <a:p>
            <a:r>
              <a:rPr lang="en-US" sz="2000" dirty="0" smtClean="0"/>
              <a:t>n =  _______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152400" y="4270366"/>
            <a:ext cx="2773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 6% = 0.06 </a:t>
            </a:r>
          </a:p>
          <a:p>
            <a:r>
              <a:rPr lang="en-US" sz="2000" dirty="0" smtClean="0"/>
              <a:t>P  = 5,000</a:t>
            </a:r>
          </a:p>
          <a:p>
            <a:r>
              <a:rPr lang="en-US" sz="2000" dirty="0" smtClean="0"/>
              <a:t>n =     8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743683" y="4279296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5,000(</a:t>
            </a:r>
            <a:r>
              <a:rPr lang="en-US" sz="2000" dirty="0"/>
              <a:t>1 + </a:t>
            </a:r>
            <a:r>
              <a:rPr lang="en-US" sz="2000" dirty="0" smtClean="0"/>
              <a:t>0.06)</a:t>
            </a:r>
            <a:r>
              <a:rPr lang="en-US" sz="2000" baseline="30000" dirty="0" smtClean="0"/>
              <a:t>8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731941" y="4600448"/>
            <a:ext cx="18646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5,000(1.06)</a:t>
            </a:r>
            <a:r>
              <a:rPr lang="en-US" sz="2000" baseline="30000" dirty="0" smtClean="0"/>
              <a:t>8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714778" y="4918250"/>
            <a:ext cx="6046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 </a:t>
            </a:r>
            <a:r>
              <a:rPr lang="en-US" sz="2000" b="1" dirty="0" smtClean="0"/>
              <a:t>= $</a:t>
            </a:r>
            <a:r>
              <a:rPr lang="en-US" sz="2000" dirty="0" smtClean="0"/>
              <a:t>7,969.24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273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10" grpId="0"/>
      <p:bldP spid="11" grpId="0"/>
      <p:bldP spid="12" grpId="0"/>
      <p:bldP spid="20" grpId="0"/>
      <p:bldP spid="20" grpId="1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1941" y="923330"/>
            <a:ext cx="2506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Formula:  A = P(1 + r)</a:t>
            </a:r>
            <a:r>
              <a:rPr lang="en-US" sz="2000" b="1" baseline="30000" dirty="0"/>
              <a:t>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52400" y="1444843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_______</a:t>
            </a:r>
          </a:p>
          <a:p>
            <a:r>
              <a:rPr lang="en-US" sz="2000" dirty="0" smtClean="0"/>
              <a:t>P  = _______</a:t>
            </a:r>
          </a:p>
          <a:p>
            <a:r>
              <a:rPr lang="en-US" sz="2000" dirty="0" smtClean="0"/>
              <a:t>n =  _______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2400" y="1435913"/>
            <a:ext cx="2773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 5% = 0.05 </a:t>
            </a:r>
          </a:p>
          <a:p>
            <a:r>
              <a:rPr lang="en-US" sz="2000" dirty="0" smtClean="0"/>
              <a:t>P  = 50,000</a:t>
            </a:r>
          </a:p>
          <a:p>
            <a:r>
              <a:rPr lang="en-US" sz="2000" dirty="0" smtClean="0"/>
              <a:t>n =     10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731940" y="1384995"/>
            <a:ext cx="6279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50,000(</a:t>
            </a:r>
            <a:r>
              <a:rPr lang="en-US" sz="2000" dirty="0"/>
              <a:t>1 </a:t>
            </a:r>
            <a:r>
              <a:rPr lang="en-US" sz="2000" dirty="0" smtClean="0"/>
              <a:t>– 0.05)</a:t>
            </a:r>
            <a:r>
              <a:rPr lang="en-US" sz="2000" baseline="30000" dirty="0" smtClean="0"/>
              <a:t>10</a:t>
            </a:r>
            <a:r>
              <a:rPr lang="en-US" sz="1400" dirty="0" smtClean="0"/>
              <a:t>    Subtract b/c you took (withdraw) money out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731941" y="1765995"/>
            <a:ext cx="2074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</a:t>
            </a:r>
            <a:r>
              <a:rPr lang="en-US" sz="2000" dirty="0" smtClean="0"/>
              <a:t>50,000(0.95)</a:t>
            </a:r>
            <a:r>
              <a:rPr lang="en-US" sz="2000" baseline="30000" dirty="0" smtClean="0"/>
              <a:t>10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714778" y="2083797"/>
            <a:ext cx="2523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 </a:t>
            </a:r>
            <a:r>
              <a:rPr lang="en-US" sz="2000" b="1" dirty="0" smtClean="0"/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$29,936.85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3" name="Picture 4" descr="C:\Users\Jessica\Pictures\Microsoft Clip Organizer\sy0184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3235" y="40866"/>
            <a:ext cx="1053742" cy="1021340"/>
          </a:xfrm>
          <a:prstGeom prst="rect">
            <a:avLst/>
          </a:prstGeom>
          <a:noFill/>
        </p:spPr>
      </p:pic>
      <p:pic>
        <p:nvPicPr>
          <p:cNvPr id="16" name="Picture 4" descr="C:\Users\Jessica\Pictures\Microsoft Clip Organizer\sy0184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3235" y="3104627"/>
            <a:ext cx="1053742" cy="10213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731941" y="3981088"/>
            <a:ext cx="2506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Formula:  A = P(1 + r</a:t>
            </a:r>
            <a:r>
              <a:rPr lang="en-US" sz="2000" b="1" dirty="0" smtClean="0"/>
              <a:t>)</a:t>
            </a:r>
            <a:r>
              <a:rPr lang="en-US" sz="2000" b="1" baseline="30000" dirty="0"/>
              <a:t>n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52400" y="4279296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_______</a:t>
            </a:r>
          </a:p>
          <a:p>
            <a:r>
              <a:rPr lang="en-US" sz="2000" dirty="0" smtClean="0"/>
              <a:t>P  = _______</a:t>
            </a:r>
          </a:p>
          <a:p>
            <a:r>
              <a:rPr lang="en-US" sz="2000" dirty="0" smtClean="0"/>
              <a:t>n =  _______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152400" y="4270366"/>
            <a:ext cx="2773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  =  6% = 0.06 </a:t>
            </a:r>
          </a:p>
          <a:p>
            <a:r>
              <a:rPr lang="en-US" sz="2000" dirty="0" smtClean="0"/>
              <a:t>P  = 5,000</a:t>
            </a:r>
          </a:p>
          <a:p>
            <a:r>
              <a:rPr lang="en-US" sz="2000" dirty="0" smtClean="0"/>
              <a:t>n =     10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743683" y="4331136"/>
            <a:ext cx="1734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1</a:t>
            </a:r>
            <a:r>
              <a:rPr lang="en-US" sz="2000" dirty="0" smtClean="0"/>
              <a:t>(</a:t>
            </a:r>
            <a:r>
              <a:rPr lang="en-US" sz="2000" dirty="0"/>
              <a:t>1 + </a:t>
            </a:r>
            <a:r>
              <a:rPr lang="en-US" sz="2000" dirty="0" smtClean="0"/>
              <a:t>0.2)</a:t>
            </a:r>
            <a:r>
              <a:rPr lang="en-US" sz="2000" baseline="30000" dirty="0" smtClean="0"/>
              <a:t>10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731941" y="4652288"/>
            <a:ext cx="1360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 = 1</a:t>
            </a:r>
            <a:r>
              <a:rPr lang="en-US" sz="2000" dirty="0" smtClean="0"/>
              <a:t>(1.2)</a:t>
            </a:r>
            <a:r>
              <a:rPr lang="en-US" sz="2000" baseline="30000" dirty="0" smtClean="0"/>
              <a:t>10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714778" y="4978730"/>
            <a:ext cx="34107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 </a:t>
            </a:r>
            <a:r>
              <a:rPr lang="en-US" sz="2000" b="1" dirty="0" smtClean="0"/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5" name="Picture 9" descr="C:\Users\Jessica\Pictures\Microsoft Clip Organizer\sy0185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691" y="100544"/>
            <a:ext cx="992171" cy="961662"/>
          </a:xfrm>
          <a:prstGeom prst="rect">
            <a:avLst/>
          </a:prstGeom>
          <a:noFill/>
        </p:spPr>
      </p:pic>
      <p:pic>
        <p:nvPicPr>
          <p:cNvPr id="26" name="Picture 3" descr="C:\Users\Jessica\Pictures\Microsoft Clip Organizer\sy0185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894" y="3186006"/>
            <a:ext cx="1045226" cy="101308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296861" y="0"/>
            <a:ext cx="74642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Mrs. </a:t>
            </a:r>
            <a:r>
              <a:rPr lang="en-US" dirty="0" err="1"/>
              <a:t>Boyko</a:t>
            </a:r>
            <a:r>
              <a:rPr lang="en-US" dirty="0"/>
              <a:t> has a trust fund from which she </a:t>
            </a:r>
            <a:r>
              <a:rPr lang="en-US" dirty="0">
                <a:solidFill>
                  <a:srgbClr val="FF0000"/>
                </a:solidFill>
              </a:rPr>
              <a:t>withdraws</a:t>
            </a:r>
            <a:r>
              <a:rPr lang="en-US" dirty="0"/>
              <a:t> 5% each year. If the fund has a value of $50,000 this year, what will be the value of the fund after 10 years?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3120" y="3005918"/>
            <a:ext cx="7864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Hailey has begun a fitness program. The first week she ran 1 mile every day. Each week she increases the amount that she runs each day by 20%. In week 10, how many miles does she run each day? Give your answer to the nearest mile.</a:t>
            </a:r>
          </a:p>
        </p:txBody>
      </p:sp>
    </p:spTree>
    <p:extLst>
      <p:ext uri="{BB962C8B-B14F-4D97-AF65-F5344CB8AC3E}">
        <p14:creationId xmlns:p14="http://schemas.microsoft.com/office/powerpoint/2010/main" val="186209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10" grpId="0"/>
      <p:bldP spid="11" grpId="0"/>
      <p:bldP spid="12" grpId="0"/>
      <p:bldP spid="20" grpId="0"/>
      <p:bldP spid="20" grpId="1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34" y="138800"/>
            <a:ext cx="8640049" cy="4967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5519" y="2980800"/>
            <a:ext cx="2373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= P(1 + r)</a:t>
            </a:r>
            <a:r>
              <a:rPr lang="en-US" sz="2000" baseline="30000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 = 2000(1 + 0.04)</a:t>
            </a:r>
            <a:r>
              <a:rPr lang="en-US" sz="2000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 = 2249.728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855" y="3767040"/>
            <a:ext cx="1166356" cy="43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36939" y="3300480"/>
            <a:ext cx="973875" cy="69984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167519"/>
              </p:ext>
            </p:extLst>
          </p:nvPr>
        </p:nvGraphicFramePr>
        <p:xfrm>
          <a:off x="6167347" y="1552355"/>
          <a:ext cx="234156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460500" imgH="1231900" progId="Equation.3">
                  <p:embed/>
                </p:oleObj>
              </mc:Choice>
              <mc:Fallback>
                <p:oleObj name="Equation" r:id="rId4" imgW="1460500" imgH="1231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67347" y="1552355"/>
                        <a:ext cx="2341562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69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97" y="193140"/>
            <a:ext cx="8637764" cy="46366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36379" y="3162240"/>
            <a:ext cx="3718171" cy="59304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180" y="2799360"/>
            <a:ext cx="2151278" cy="48936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98" y="253000"/>
            <a:ext cx="8873223" cy="3816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178" y="2299440"/>
            <a:ext cx="7516507" cy="4308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99437" y="2963520"/>
            <a:ext cx="513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Plug the parent function for the quadratic (y =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and then y = 3x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then compare the graphs.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7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442</Words>
  <Application>Microsoft Macintosh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</vt:lpstr>
      <vt:lpstr>HW Key Exponential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Mayer</dc:creator>
  <cp:lastModifiedBy>Seth Mayer</cp:lastModifiedBy>
  <cp:revision>8</cp:revision>
  <dcterms:created xsi:type="dcterms:W3CDTF">2013-03-07T03:27:01Z</dcterms:created>
  <dcterms:modified xsi:type="dcterms:W3CDTF">2014-03-18T01:53:41Z</dcterms:modified>
</cp:coreProperties>
</file>