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59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6" d="100"/>
          <a:sy n="156" d="100"/>
        </p:scale>
        <p:origin x="-8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557-5463-7441-ABAE-036899AF8FF8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2EF2-34A9-D245-BA5A-476A2806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557-5463-7441-ABAE-036899AF8FF8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2EF2-34A9-D245-BA5A-476A2806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3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557-5463-7441-ABAE-036899AF8FF8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2EF2-34A9-D245-BA5A-476A2806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6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557-5463-7441-ABAE-036899AF8FF8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2EF2-34A9-D245-BA5A-476A2806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8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557-5463-7441-ABAE-036899AF8FF8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2EF2-34A9-D245-BA5A-476A2806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5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557-5463-7441-ABAE-036899AF8FF8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2EF2-34A9-D245-BA5A-476A2806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8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557-5463-7441-ABAE-036899AF8FF8}" type="datetimeFigureOut">
              <a:rPr lang="en-US" smtClean="0"/>
              <a:t>3/3/16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2EF2-34A9-D245-BA5A-476A2806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557-5463-7441-ABAE-036899AF8FF8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2EF2-34A9-D245-BA5A-476A2806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9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557-5463-7441-ABAE-036899AF8FF8}" type="datetimeFigureOut">
              <a:rPr lang="en-US" smtClean="0"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2EF2-34A9-D245-BA5A-476A2806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557-5463-7441-ABAE-036899AF8FF8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2EF2-34A9-D245-BA5A-476A2806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0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557-5463-7441-ABAE-036899AF8FF8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2EF2-34A9-D245-BA5A-476A2806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9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D557-5463-7441-ABAE-036899AF8FF8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2EF2-34A9-D245-BA5A-476A2806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4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5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31" y="350006"/>
            <a:ext cx="7772400" cy="11809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500" dirty="0" smtClean="0">
                <a:latin typeface="Bookman Old Style"/>
                <a:cs typeface="Bookman Old Style"/>
              </a:rPr>
              <a:t>Warm Up</a:t>
            </a:r>
            <a:br>
              <a:rPr lang="en-US" sz="3500" dirty="0" smtClean="0">
                <a:latin typeface="Bookman Old Style"/>
                <a:cs typeface="Bookman Old Style"/>
              </a:rPr>
            </a:br>
            <a:r>
              <a:rPr lang="en-US" sz="3500" dirty="0" smtClean="0">
                <a:latin typeface="Bookman Old Style"/>
                <a:cs typeface="Bookman Old Style"/>
              </a:rPr>
              <a:t>March </a:t>
            </a:r>
            <a:r>
              <a:rPr lang="en-US" sz="3500" dirty="0" smtClean="0">
                <a:latin typeface="Bookman Old Style"/>
                <a:cs typeface="Bookman Old Style"/>
              </a:rPr>
              <a:t>4, </a:t>
            </a:r>
            <a:r>
              <a:rPr lang="en-US" sz="3500" dirty="0" smtClean="0">
                <a:latin typeface="Bookman Old Style"/>
                <a:cs typeface="Bookman Old Style"/>
              </a:rPr>
              <a:t>2016</a:t>
            </a:r>
            <a:endParaRPr lang="en-US" sz="3500" dirty="0">
              <a:latin typeface="Bookman Old Style"/>
              <a:cs typeface="Bookman Old Style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98832" y="5896320"/>
            <a:ext cx="3447251" cy="4989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Bookman Old Style"/>
                <a:cs typeface="Bookman Old Style"/>
              </a:rPr>
              <a:t>HW: Worksheet</a:t>
            </a:r>
            <a:endParaRPr lang="en-US" sz="3000" dirty="0">
              <a:latin typeface="Bookman Old Style"/>
              <a:cs typeface="Bookman Old Style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66816" y="226804"/>
            <a:ext cx="2472041" cy="1304123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Bookman Old Style"/>
                <a:cs typeface="Bookman Old Style"/>
              </a:rPr>
              <a:t>Quiz </a:t>
            </a:r>
          </a:p>
          <a:p>
            <a:pPr algn="ctr"/>
            <a:r>
              <a:rPr lang="en-US" sz="2500" b="1" dirty="0" smtClean="0">
                <a:latin typeface="Bookman Old Style"/>
                <a:cs typeface="Bookman Old Style"/>
              </a:rPr>
              <a:t>Today</a:t>
            </a:r>
            <a:endParaRPr lang="en-US" sz="2500" b="1" dirty="0">
              <a:latin typeface="Bookman Old Style"/>
              <a:cs typeface="Bookman Old Sty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932" y="1825772"/>
            <a:ext cx="412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700" b="1" dirty="0" smtClean="0">
                <a:latin typeface="Bookman Old Style"/>
                <a:cs typeface="Bookman Old Style"/>
              </a:rPr>
              <a:t>  Solve for x</a:t>
            </a:r>
            <a:r>
              <a:rPr lang="en-US" sz="2700" b="1" dirty="0" smtClean="0">
                <a:latin typeface="Bookman Old Style"/>
                <a:cs typeface="Bookman Old Style"/>
              </a:rPr>
              <a:t>.</a:t>
            </a:r>
            <a:endParaRPr lang="en-US" sz="2700" b="1" dirty="0">
              <a:latin typeface="Bookman Old Style"/>
              <a:cs typeface="Bookman Old Style"/>
            </a:endParaRPr>
          </a:p>
          <a:p>
            <a:pPr algn="ctr"/>
            <a:r>
              <a:rPr lang="en-US" sz="2700" b="1" dirty="0" smtClean="0">
                <a:latin typeface="Bookman Old Style"/>
                <a:cs typeface="Bookman Old Style"/>
              </a:rPr>
              <a:t>5(3</a:t>
            </a:r>
            <a:r>
              <a:rPr lang="en-US" sz="2700" b="1" i="1" dirty="0" smtClean="0">
                <a:latin typeface="Bookman Old Style"/>
                <a:cs typeface="Bookman Old Style"/>
              </a:rPr>
              <a:t>x</a:t>
            </a:r>
            <a:r>
              <a:rPr lang="en-US" sz="2700" b="1" dirty="0" smtClean="0">
                <a:latin typeface="Bookman Old Style"/>
                <a:cs typeface="Bookman Old Style"/>
              </a:rPr>
              <a:t> + 2) = 130</a:t>
            </a:r>
            <a:endParaRPr lang="en-US" sz="2700" b="1" dirty="0">
              <a:latin typeface="Bookman Old Style"/>
              <a:cs typeface="Bookman Old Sty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4593" y="1847746"/>
            <a:ext cx="4438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Bookman Old Style"/>
                <a:cs typeface="Bookman Old Style"/>
              </a:rPr>
              <a:t>2.   Solve for x</a:t>
            </a:r>
            <a:r>
              <a:rPr lang="en-US" sz="2700" b="1" dirty="0" smtClean="0">
                <a:latin typeface="Bookman Old Style"/>
                <a:cs typeface="Bookman Old Style"/>
              </a:rPr>
              <a:t>.</a:t>
            </a:r>
            <a:endParaRPr lang="en-US" sz="2700" b="1" dirty="0">
              <a:latin typeface="Bookman Old Style"/>
              <a:cs typeface="Bookman Old Style"/>
            </a:endParaRPr>
          </a:p>
          <a:p>
            <a:pPr algn="ctr"/>
            <a:r>
              <a:rPr lang="en-US" sz="2700" b="1" dirty="0">
                <a:latin typeface="Bookman Old Style"/>
                <a:cs typeface="Bookman Old Style"/>
              </a:rPr>
              <a:t>7</a:t>
            </a:r>
            <a:r>
              <a:rPr lang="en-US" sz="2700" b="1" i="1" dirty="0" smtClean="0">
                <a:latin typeface="Bookman Old Style"/>
                <a:cs typeface="Bookman Old Style"/>
              </a:rPr>
              <a:t>x</a:t>
            </a:r>
            <a:r>
              <a:rPr lang="en-US" sz="2700" b="1" dirty="0" smtClean="0">
                <a:latin typeface="Bookman Old Style"/>
                <a:cs typeface="Bookman Old Style"/>
              </a:rPr>
              <a:t> + 3(4 + 2</a:t>
            </a:r>
            <a:r>
              <a:rPr lang="en-US" sz="2700" b="1" i="1" dirty="0" smtClean="0">
                <a:latin typeface="Bookman Old Style"/>
                <a:cs typeface="Bookman Old Style"/>
              </a:rPr>
              <a:t>x</a:t>
            </a:r>
            <a:r>
              <a:rPr lang="en-US" sz="2700" b="1" dirty="0" smtClean="0">
                <a:latin typeface="Bookman Old Style"/>
                <a:cs typeface="Bookman Old Style"/>
              </a:rPr>
              <a:t>) = 51 </a:t>
            </a:r>
            <a:endParaRPr lang="en-US" sz="2700" b="1" dirty="0">
              <a:latin typeface="Bookman Old Style"/>
              <a:cs typeface="Bookman Old Style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578" y="1658002"/>
            <a:ext cx="4277636" cy="3959472"/>
          </a:xfrm>
          <a:prstGeom prst="roundRect">
            <a:avLst/>
          </a:prstGeom>
          <a:noFill/>
          <a:ln w="28575" cmpd="sng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45214" y="1658002"/>
            <a:ext cx="4277636" cy="3959472"/>
          </a:xfrm>
          <a:prstGeom prst="roundRect">
            <a:avLst/>
          </a:prstGeom>
          <a:noFill/>
          <a:ln w="28575" cmpd="sng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6491257" y="226804"/>
            <a:ext cx="2472041" cy="1304123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>
                <a:latin typeface="Lucida Handwriting"/>
                <a:cs typeface="Lucida Handwriting"/>
              </a:rPr>
              <a:t>Agenda</a:t>
            </a:r>
          </a:p>
          <a:p>
            <a:pPr algn="ctr"/>
            <a:r>
              <a:rPr lang="en-US" sz="1400" b="1" dirty="0" smtClean="0">
                <a:latin typeface="Bookman Old Style"/>
                <a:cs typeface="Bookman Old Style"/>
              </a:rPr>
              <a:t>Warm Up</a:t>
            </a:r>
          </a:p>
          <a:p>
            <a:pPr algn="ctr"/>
            <a:r>
              <a:rPr lang="en-US" sz="1400" b="1" dirty="0" smtClean="0">
                <a:latin typeface="Bookman Old Style"/>
                <a:cs typeface="Bookman Old Style"/>
              </a:rPr>
              <a:t>Review HW</a:t>
            </a:r>
          </a:p>
          <a:p>
            <a:pPr algn="ctr"/>
            <a:r>
              <a:rPr lang="en-US" sz="1400" b="1" dirty="0" smtClean="0">
                <a:latin typeface="Bookman Old Style"/>
                <a:cs typeface="Bookman Old Style"/>
              </a:rPr>
              <a:t>Review for Quiz</a:t>
            </a:r>
          </a:p>
          <a:p>
            <a:pPr algn="ctr"/>
            <a:r>
              <a:rPr lang="en-US" sz="1400" b="1" dirty="0" smtClean="0">
                <a:latin typeface="Bookman Old Style"/>
                <a:cs typeface="Bookman Old Style"/>
              </a:rPr>
              <a:t>Quiz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6251" y="2749102"/>
            <a:ext cx="26251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15x + 10 = 130</a:t>
            </a:r>
          </a:p>
          <a:p>
            <a:r>
              <a:rPr lang="en-US" sz="2800" u="sng" dirty="0">
                <a:solidFill>
                  <a:srgbClr val="FF6600"/>
                </a:solidFill>
              </a:rPr>
              <a:t> </a:t>
            </a:r>
            <a:r>
              <a:rPr lang="en-US" sz="2800" u="sng" dirty="0" smtClean="0">
                <a:solidFill>
                  <a:srgbClr val="FF6600"/>
                </a:solidFill>
              </a:rPr>
              <a:t>       -10      -10</a:t>
            </a:r>
          </a:p>
          <a:p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      </a:t>
            </a:r>
            <a:r>
              <a:rPr lang="en-US" sz="2800" u="sng" dirty="0" smtClean="0">
                <a:solidFill>
                  <a:srgbClr val="FF6600"/>
                </a:solidFill>
              </a:rPr>
              <a:t>15x</a:t>
            </a:r>
            <a:r>
              <a:rPr lang="en-US" sz="2800" dirty="0" smtClean="0">
                <a:solidFill>
                  <a:srgbClr val="FF6600"/>
                </a:solidFill>
              </a:rPr>
              <a:t> = </a:t>
            </a:r>
            <a:r>
              <a:rPr lang="en-US" sz="2800" u="sng" dirty="0" smtClean="0">
                <a:solidFill>
                  <a:srgbClr val="FF6600"/>
                </a:solidFill>
              </a:rPr>
              <a:t>120</a:t>
            </a:r>
          </a:p>
          <a:p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        15     15</a:t>
            </a:r>
          </a:p>
          <a:p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          x = 8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2558" y="2659842"/>
            <a:ext cx="289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7x + 12 + 6x = 51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      13x + 12 = 51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      </a:t>
            </a:r>
            <a:r>
              <a:rPr lang="en-US" sz="2800" u="sng" dirty="0" smtClean="0">
                <a:solidFill>
                  <a:srgbClr val="FF6600"/>
                </a:solidFill>
              </a:rPr>
              <a:t>        -12    -12</a:t>
            </a:r>
          </a:p>
          <a:p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             </a:t>
            </a:r>
            <a:r>
              <a:rPr lang="en-US" sz="2800" u="sng" dirty="0" smtClean="0">
                <a:solidFill>
                  <a:srgbClr val="FF6600"/>
                </a:solidFill>
              </a:rPr>
              <a:t>13x</a:t>
            </a:r>
            <a:r>
              <a:rPr lang="en-US" sz="2800" dirty="0" smtClean="0">
                <a:solidFill>
                  <a:srgbClr val="FF6600"/>
                </a:solidFill>
              </a:rPr>
              <a:t> = </a:t>
            </a:r>
            <a:r>
              <a:rPr lang="en-US" sz="2800" u="sng" dirty="0" smtClean="0">
                <a:solidFill>
                  <a:srgbClr val="FF6600"/>
                </a:solidFill>
              </a:rPr>
              <a:t>39</a:t>
            </a:r>
          </a:p>
          <a:p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              13     13</a:t>
            </a:r>
          </a:p>
          <a:p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                 x = 3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2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37634" y="1582203"/>
            <a:ext cx="2240263" cy="1871138"/>
            <a:chOff x="818946" y="1443076"/>
            <a:chExt cx="2240263" cy="1871138"/>
          </a:xfrm>
        </p:grpSpPr>
        <p:grpSp>
          <p:nvGrpSpPr>
            <p:cNvPr id="15" name="Group 14"/>
            <p:cNvGrpSpPr/>
            <p:nvPr/>
          </p:nvGrpSpPr>
          <p:grpSpPr>
            <a:xfrm>
              <a:off x="818946" y="1443076"/>
              <a:ext cx="2240263" cy="1871138"/>
              <a:chOff x="1451474" y="4468048"/>
              <a:chExt cx="2240263" cy="187113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451475" y="6126163"/>
                <a:ext cx="214728" cy="2130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451474" y="4468048"/>
                <a:ext cx="2240263" cy="1871138"/>
                <a:chOff x="1451474" y="4468048"/>
                <a:chExt cx="2240263" cy="1871138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1451474" y="4468048"/>
                  <a:ext cx="0" cy="187113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1451474" y="6339185"/>
                  <a:ext cx="2240263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451475" y="5386606"/>
                  <a:ext cx="2007114" cy="9525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TextBox 11"/>
            <p:cNvSpPr txBox="1"/>
            <p:nvPr/>
          </p:nvSpPr>
          <p:spPr>
            <a:xfrm>
              <a:off x="1306550" y="2928645"/>
              <a:ext cx="1321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ookman Old Style"/>
                  <a:cs typeface="Bookman Old Style"/>
                </a:rPr>
                <a:t>(3x + 17)°</a:t>
              </a:r>
              <a:endParaRPr lang="en-US" dirty="0">
                <a:latin typeface="Bookman Old Style"/>
                <a:cs typeface="Bookman Old Style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9320" y="2377951"/>
              <a:ext cx="1321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ookman Old Style"/>
                  <a:cs typeface="Bookman Old Style"/>
                </a:rPr>
                <a:t>(2x + 3)°</a:t>
              </a:r>
              <a:endParaRPr lang="en-US" dirty="0">
                <a:latin typeface="Bookman Old Style"/>
                <a:cs typeface="Bookman Old Style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09181" y="1696724"/>
            <a:ext cx="58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30</a:t>
            </a:r>
            <a:r>
              <a:rPr lang="en-US" dirty="0" smtClean="0">
                <a:latin typeface="Bookman Old Style"/>
                <a:cs typeface="Bookman Old Style"/>
              </a:rPr>
              <a:t>°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2746" y="1718344"/>
            <a:ext cx="132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(18 + 4x)°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7015" y="3805636"/>
            <a:ext cx="298232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Bookman Old Style"/>
                <a:cs typeface="Bookman Old Style"/>
              </a:rPr>
              <a:t>2</a:t>
            </a:r>
            <a:r>
              <a:rPr lang="en-US" i="1" dirty="0" smtClean="0">
                <a:solidFill>
                  <a:srgbClr val="FF6600"/>
                </a:solidFill>
                <a:latin typeface="Bookman Old Style"/>
                <a:cs typeface="Bookman Old Style"/>
              </a:rPr>
              <a:t>x</a:t>
            </a:r>
            <a:r>
              <a:rPr lang="en-US" dirty="0" smtClean="0">
                <a:latin typeface="Bookman Old Style"/>
                <a:cs typeface="Bookman Old Style"/>
              </a:rPr>
              <a:t> + 3 </a:t>
            </a:r>
            <a:r>
              <a:rPr lang="en-US" dirty="0" smtClean="0">
                <a:solidFill>
                  <a:srgbClr val="FF6600"/>
                </a:solidFill>
                <a:latin typeface="Bookman Old Style"/>
                <a:cs typeface="Bookman Old Style"/>
              </a:rPr>
              <a:t>+ 3</a:t>
            </a:r>
            <a:r>
              <a:rPr lang="en-US" i="1" dirty="0" smtClean="0">
                <a:solidFill>
                  <a:srgbClr val="FF6600"/>
                </a:solidFill>
                <a:latin typeface="Bookman Old Style"/>
                <a:cs typeface="Bookman Old Style"/>
              </a:rPr>
              <a:t>x </a:t>
            </a:r>
            <a:r>
              <a:rPr lang="en-US" i="1" dirty="0" smtClean="0">
                <a:latin typeface="Bookman Old Style"/>
                <a:cs typeface="Bookman Old Style"/>
              </a:rPr>
              <a:t>+ 17</a:t>
            </a:r>
            <a:r>
              <a:rPr lang="en-US" dirty="0" smtClean="0">
                <a:latin typeface="Bookman Old Style"/>
                <a:cs typeface="Bookman Old Style"/>
              </a:rPr>
              <a:t> = </a:t>
            </a:r>
            <a:r>
              <a:rPr lang="en-US" dirty="0">
                <a:latin typeface="Bookman Old Style"/>
                <a:cs typeface="Bookman Old Style"/>
              </a:rPr>
              <a:t>9</a:t>
            </a:r>
            <a:r>
              <a:rPr lang="en-US" dirty="0" smtClean="0">
                <a:latin typeface="Bookman Old Style"/>
                <a:cs typeface="Bookman Old Style"/>
              </a:rPr>
              <a:t>0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i="1" dirty="0" smtClean="0">
                <a:latin typeface="Bookman Old Style"/>
                <a:cs typeface="Bookman Old Style"/>
              </a:rPr>
              <a:t>             </a:t>
            </a:r>
            <a:r>
              <a:rPr lang="en-US" i="1" dirty="0" smtClean="0">
                <a:solidFill>
                  <a:srgbClr val="FF6600"/>
                </a:solidFill>
                <a:latin typeface="Bookman Old Style"/>
                <a:cs typeface="Bookman Old Style"/>
              </a:rPr>
              <a:t> 5x </a:t>
            </a:r>
            <a:r>
              <a:rPr lang="en-US" dirty="0" smtClean="0">
                <a:latin typeface="Bookman Old Style"/>
                <a:cs typeface="Bookman Old Style"/>
              </a:rPr>
              <a:t>+ 20 = </a:t>
            </a:r>
            <a:r>
              <a:rPr lang="en-US" dirty="0">
                <a:latin typeface="Bookman Old Style"/>
                <a:cs typeface="Bookman Old Style"/>
              </a:rPr>
              <a:t>9</a:t>
            </a:r>
            <a:r>
              <a:rPr lang="en-US" dirty="0" smtClean="0">
                <a:latin typeface="Bookman Old Style"/>
                <a:cs typeface="Bookman Old Style"/>
              </a:rPr>
              <a:t>0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</a:t>
            </a:r>
            <a:r>
              <a:rPr lang="en-US" dirty="0" smtClean="0">
                <a:latin typeface="Bookman Old Style"/>
                <a:cs typeface="Bookman Old Style"/>
              </a:rPr>
              <a:t>             - </a:t>
            </a:r>
            <a:r>
              <a:rPr lang="en-US" dirty="0" smtClean="0">
                <a:latin typeface="Bookman Old Style"/>
                <a:cs typeface="Bookman Old Style"/>
              </a:rPr>
              <a:t>20  </a:t>
            </a:r>
            <a:r>
              <a:rPr lang="en-US" dirty="0" smtClean="0">
                <a:latin typeface="Bookman Old Style"/>
                <a:cs typeface="Bookman Old Style"/>
              </a:rPr>
              <a:t>- </a:t>
            </a:r>
            <a:r>
              <a:rPr lang="en-US" dirty="0" smtClean="0">
                <a:latin typeface="Bookman Old Style"/>
                <a:cs typeface="Bookman Old Style"/>
              </a:rPr>
              <a:t>20</a:t>
            </a: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</a:t>
            </a:r>
            <a:r>
              <a:rPr lang="en-US" dirty="0" smtClean="0">
                <a:latin typeface="Bookman Old Style"/>
                <a:cs typeface="Bookman Old Style"/>
              </a:rPr>
              <a:t>                </a:t>
            </a:r>
            <a:r>
              <a:rPr lang="en-US" dirty="0" smtClean="0">
                <a:latin typeface="Bookman Old Style"/>
                <a:cs typeface="Bookman Old Style"/>
              </a:rPr>
              <a:t>5</a:t>
            </a:r>
            <a:r>
              <a:rPr lang="en-US" i="1" dirty="0" smtClean="0">
                <a:latin typeface="Bookman Old Style"/>
                <a:cs typeface="Bookman Old Style"/>
              </a:rPr>
              <a:t>x</a:t>
            </a:r>
            <a:r>
              <a:rPr lang="en-US" dirty="0" smtClean="0">
                <a:latin typeface="Bookman Old Style"/>
                <a:cs typeface="Bookman Old Style"/>
              </a:rPr>
              <a:t> = </a:t>
            </a:r>
            <a:r>
              <a:rPr lang="en-US" dirty="0">
                <a:latin typeface="Bookman Old Style"/>
                <a:cs typeface="Bookman Old Style"/>
              </a:rPr>
              <a:t>7</a:t>
            </a:r>
            <a:r>
              <a:rPr lang="en-US" dirty="0" smtClean="0">
                <a:latin typeface="Bookman Old Style"/>
                <a:cs typeface="Bookman Old Style"/>
              </a:rPr>
              <a:t>0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</a:t>
            </a:r>
            <a:r>
              <a:rPr lang="en-US" dirty="0" smtClean="0">
                <a:latin typeface="Bookman Old Style"/>
                <a:cs typeface="Bookman Old Style"/>
              </a:rPr>
              <a:t>              5      5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  </a:t>
            </a:r>
            <a:r>
              <a:rPr lang="en-US" dirty="0" smtClean="0">
                <a:latin typeface="Bookman Old Style"/>
                <a:cs typeface="Bookman Old Style"/>
              </a:rPr>
              <a:t>             </a:t>
            </a:r>
            <a:r>
              <a:rPr lang="en-US" i="1" dirty="0" smtClean="0">
                <a:latin typeface="Bookman Old Style"/>
                <a:cs typeface="Bookman Old Style"/>
              </a:rPr>
              <a:t>x </a:t>
            </a:r>
            <a:r>
              <a:rPr lang="en-US" dirty="0" smtClean="0">
                <a:latin typeface="Bookman Old Style"/>
                <a:cs typeface="Bookman Old Style"/>
              </a:rPr>
              <a:t>= </a:t>
            </a:r>
            <a:r>
              <a:rPr lang="en-US" dirty="0" smtClean="0">
                <a:latin typeface="Bookman Old Style"/>
                <a:cs typeface="Bookman Old Style"/>
              </a:rPr>
              <a:t>14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1576864" y="4651176"/>
            <a:ext cx="1666927" cy="113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87893" y="4950043"/>
            <a:ext cx="482620" cy="113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761171" y="4956314"/>
            <a:ext cx="482620" cy="113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2187893" y="4152206"/>
            <a:ext cx="265301" cy="4840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240182" y="4636218"/>
            <a:ext cx="239503" cy="601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216020" y="3217004"/>
            <a:ext cx="298232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Bookman Old Style"/>
                <a:cs typeface="Bookman Old Style"/>
              </a:rPr>
              <a:t>18</a:t>
            </a:r>
            <a:r>
              <a:rPr lang="en-US" dirty="0" smtClean="0">
                <a:latin typeface="Bookman Old Style"/>
                <a:cs typeface="Bookman Old Style"/>
              </a:rPr>
              <a:t> + 4</a:t>
            </a:r>
            <a:r>
              <a:rPr lang="en-US" i="1" dirty="0" smtClean="0">
                <a:latin typeface="Bookman Old Style"/>
                <a:cs typeface="Bookman Old Style"/>
              </a:rPr>
              <a:t>x </a:t>
            </a:r>
            <a:r>
              <a:rPr lang="en-US" i="1" dirty="0" smtClean="0">
                <a:solidFill>
                  <a:srgbClr val="FF6600"/>
                </a:solidFill>
                <a:latin typeface="Bookman Old Style"/>
                <a:cs typeface="Bookman Old Style"/>
              </a:rPr>
              <a:t>+ </a:t>
            </a:r>
            <a:r>
              <a:rPr lang="en-US" i="1" dirty="0" smtClean="0">
                <a:solidFill>
                  <a:srgbClr val="FF6600"/>
                </a:solidFill>
                <a:latin typeface="Bookman Old Style"/>
                <a:cs typeface="Bookman Old Style"/>
              </a:rPr>
              <a:t>30</a:t>
            </a:r>
            <a:r>
              <a:rPr lang="en-US" dirty="0" smtClean="0">
                <a:solidFill>
                  <a:srgbClr val="FF6600"/>
                </a:solidFill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= </a:t>
            </a:r>
            <a:r>
              <a:rPr lang="en-US" dirty="0" smtClean="0">
                <a:latin typeface="Bookman Old Style"/>
                <a:cs typeface="Bookman Old Style"/>
              </a:rPr>
              <a:t>180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i="1" dirty="0" smtClean="0">
                <a:latin typeface="Bookman Old Style"/>
                <a:cs typeface="Bookman Old Style"/>
              </a:rPr>
              <a:t>        4x </a:t>
            </a:r>
            <a:r>
              <a:rPr lang="en-US" dirty="0" smtClean="0">
                <a:solidFill>
                  <a:srgbClr val="FF6600"/>
                </a:solidFill>
                <a:latin typeface="Bookman Old Style"/>
                <a:cs typeface="Bookman Old Style"/>
              </a:rPr>
              <a:t>+ </a:t>
            </a:r>
            <a:r>
              <a:rPr lang="en-US" dirty="0" smtClean="0">
                <a:solidFill>
                  <a:srgbClr val="FF6600"/>
                </a:solidFill>
                <a:latin typeface="Bookman Old Style"/>
                <a:cs typeface="Bookman Old Style"/>
              </a:rPr>
              <a:t>48 </a:t>
            </a:r>
            <a:r>
              <a:rPr lang="en-US" dirty="0" smtClean="0">
                <a:latin typeface="Bookman Old Style"/>
                <a:cs typeface="Bookman Old Style"/>
              </a:rPr>
              <a:t>= </a:t>
            </a:r>
            <a:r>
              <a:rPr lang="en-US" dirty="0" smtClean="0">
                <a:latin typeface="Bookman Old Style"/>
                <a:cs typeface="Bookman Old Style"/>
              </a:rPr>
              <a:t>180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</a:t>
            </a:r>
            <a:r>
              <a:rPr lang="en-US" dirty="0" smtClean="0">
                <a:latin typeface="Bookman Old Style"/>
                <a:cs typeface="Bookman Old Style"/>
              </a:rPr>
              <a:t>         </a:t>
            </a:r>
            <a:r>
              <a:rPr lang="en-US" dirty="0" smtClean="0">
                <a:latin typeface="Bookman Old Style"/>
                <a:cs typeface="Bookman Old Style"/>
              </a:rPr>
              <a:t>- </a:t>
            </a:r>
            <a:r>
              <a:rPr lang="en-US" dirty="0" smtClean="0">
                <a:latin typeface="Bookman Old Style"/>
                <a:cs typeface="Bookman Old Style"/>
              </a:rPr>
              <a:t>48   - 48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</a:t>
            </a:r>
            <a:r>
              <a:rPr lang="en-US" dirty="0" smtClean="0">
                <a:latin typeface="Bookman Old Style"/>
                <a:cs typeface="Bookman Old Style"/>
              </a:rPr>
              <a:t>        4</a:t>
            </a:r>
            <a:r>
              <a:rPr lang="en-US" i="1" dirty="0" smtClean="0">
                <a:latin typeface="Bookman Old Style"/>
                <a:cs typeface="Bookman Old Style"/>
              </a:rPr>
              <a:t>x</a:t>
            </a:r>
            <a:r>
              <a:rPr lang="en-US" dirty="0" smtClean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= </a:t>
            </a:r>
            <a:r>
              <a:rPr lang="en-US" dirty="0" smtClean="0">
                <a:latin typeface="Bookman Old Style"/>
                <a:cs typeface="Bookman Old Style"/>
              </a:rPr>
              <a:t>132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</a:t>
            </a:r>
            <a:r>
              <a:rPr lang="en-US" dirty="0" smtClean="0">
                <a:latin typeface="Bookman Old Style"/>
                <a:cs typeface="Bookman Old Style"/>
              </a:rPr>
              <a:t>        4      </a:t>
            </a:r>
            <a:r>
              <a:rPr lang="en-US" dirty="0">
                <a:latin typeface="Bookman Old Style"/>
                <a:cs typeface="Bookman Old Style"/>
              </a:rPr>
              <a:t>4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 </a:t>
            </a:r>
            <a:r>
              <a:rPr lang="en-US" dirty="0" smtClean="0">
                <a:latin typeface="Bookman Old Style"/>
                <a:cs typeface="Bookman Old Style"/>
              </a:rPr>
              <a:t>        </a:t>
            </a:r>
            <a:r>
              <a:rPr lang="en-US" i="1" dirty="0" smtClean="0">
                <a:latin typeface="Bookman Old Style"/>
                <a:cs typeface="Bookman Old Style"/>
              </a:rPr>
              <a:t>x </a:t>
            </a:r>
            <a:r>
              <a:rPr lang="en-US" dirty="0" smtClean="0">
                <a:latin typeface="Bookman Old Style"/>
                <a:cs typeface="Bookman Old Style"/>
              </a:rPr>
              <a:t>= </a:t>
            </a:r>
            <a:r>
              <a:rPr lang="en-US" dirty="0" smtClean="0">
                <a:latin typeface="Bookman Old Style"/>
                <a:cs typeface="Bookman Old Style"/>
              </a:rPr>
              <a:t>33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784196" y="4071488"/>
            <a:ext cx="1666927" cy="113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886411" y="4352585"/>
            <a:ext cx="482620" cy="113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296454" y="4353365"/>
            <a:ext cx="482620" cy="113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361427" y="3556151"/>
            <a:ext cx="330374" cy="4959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61427" y="4052069"/>
            <a:ext cx="239503" cy="601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0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What’s Your Angle?</a:t>
            </a:r>
            <a:endParaRPr lang="en-US" b="1" dirty="0">
              <a:latin typeface="Century Gothic"/>
              <a:cs typeface="Century Gothic"/>
            </a:endParaRPr>
          </a:p>
        </p:txBody>
      </p:sp>
      <p:grpSp>
        <p:nvGrpSpPr>
          <p:cNvPr id="85" name="Group 84"/>
          <p:cNvGrpSpPr/>
          <p:nvPr/>
        </p:nvGrpSpPr>
        <p:grpSpPr>
          <a:xfrm rot="10800000">
            <a:off x="5123035" y="1733056"/>
            <a:ext cx="3537875" cy="1027858"/>
            <a:chOff x="-206891" y="1413833"/>
            <a:chExt cx="2447154" cy="457305"/>
          </a:xfrm>
        </p:grpSpPr>
        <p:cxnSp>
          <p:nvCxnSpPr>
            <p:cNvPr id="86" name="Straight Arrow Connector 85"/>
            <p:cNvCxnSpPr/>
            <p:nvPr/>
          </p:nvCxnSpPr>
          <p:spPr>
            <a:xfrm rot="10800000" flipH="1" flipV="1">
              <a:off x="-206891" y="1862674"/>
              <a:ext cx="2447154" cy="8463"/>
            </a:xfrm>
            <a:prstGeom prst="straightConnector1">
              <a:avLst/>
            </a:prstGeom>
            <a:ln w="381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0800000" flipH="1">
              <a:off x="914653" y="1413833"/>
              <a:ext cx="868284" cy="457305"/>
            </a:xfrm>
            <a:prstGeom prst="straightConnector1">
              <a:avLst/>
            </a:prstGeom>
            <a:ln w="381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4618" y="1066817"/>
            <a:ext cx="228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 Solve for x:</a:t>
            </a:r>
            <a:endParaRPr lang="en-US" sz="2800" dirty="0"/>
          </a:p>
        </p:txBody>
      </p:sp>
      <p:sp>
        <p:nvSpPr>
          <p:cNvPr id="88" name="TextBox 87"/>
          <p:cNvSpPr txBox="1"/>
          <p:nvPr/>
        </p:nvSpPr>
        <p:spPr>
          <a:xfrm>
            <a:off x="4531505" y="1040661"/>
            <a:ext cx="228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.  Solve for x: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675031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65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Bookman Old Style"/>
                <a:cs typeface="Bookman Old Style"/>
              </a:rPr>
              <a:t>HW </a:t>
            </a:r>
            <a:r>
              <a:rPr lang="en-US" sz="3200" dirty="0" smtClean="0">
                <a:latin typeface="Bookman Old Style"/>
                <a:cs typeface="Bookman Old Style"/>
              </a:rPr>
              <a:t>Answers for complementary angles</a:t>
            </a:r>
            <a:endParaRPr lang="en-US" sz="3200" dirty="0">
              <a:latin typeface="Bookman Old Style"/>
              <a:cs typeface="Bookman Old Style"/>
            </a:endParaRPr>
          </a:p>
        </p:txBody>
      </p:sp>
      <p:pic>
        <p:nvPicPr>
          <p:cNvPr id="3" name="Picture 2" descr="Screen Shot 2016-03-01 at 3.10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19" y="1405014"/>
            <a:ext cx="9340674" cy="4426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6493" y="4810850"/>
            <a:ext cx="129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Obtuse</a:t>
            </a:r>
            <a:endParaRPr lang="en-US" b="1" dirty="0">
              <a:solidFill>
                <a:srgbClr val="0000FF"/>
              </a:solidFill>
              <a:latin typeface="Bookman Old Style"/>
              <a:cs typeface="Bookman Old Sty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1801" y="4838510"/>
            <a:ext cx="129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Right</a:t>
            </a:r>
            <a:endParaRPr lang="en-US" b="1" dirty="0">
              <a:solidFill>
                <a:srgbClr val="008000"/>
              </a:solidFill>
              <a:latin typeface="Bookman Old Style"/>
              <a:cs typeface="Bookman Old Styl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1407" y="4838592"/>
            <a:ext cx="129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504D"/>
                </a:solidFill>
                <a:latin typeface="Bookman Old Style"/>
                <a:cs typeface="Bookman Old Style"/>
              </a:rPr>
              <a:t>Straight</a:t>
            </a:r>
            <a:endParaRPr lang="en-US" b="1" dirty="0">
              <a:solidFill>
                <a:srgbClr val="C0504D"/>
              </a:solidFill>
              <a:latin typeface="Bookman Old Style"/>
              <a:cs typeface="Bookman Old Styl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4081" y="4838592"/>
            <a:ext cx="129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/>
                <a:cs typeface="Bookman Old Style"/>
              </a:rPr>
              <a:t>Acute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Bookman Old Style"/>
              <a:cs typeface="Bookman Old Style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13111" y="2622187"/>
            <a:ext cx="614517" cy="399090"/>
          </a:xfrm>
          <a:custGeom>
            <a:avLst/>
            <a:gdLst>
              <a:gd name="connsiteX0" fmla="*/ 70214 w 614517"/>
              <a:gd name="connsiteY0" fmla="*/ 0 h 399090"/>
              <a:gd name="connsiteX1" fmla="*/ 2177 w 614517"/>
              <a:gd name="connsiteY1" fmla="*/ 192784 h 399090"/>
              <a:gd name="connsiteX2" fmla="*/ 24856 w 614517"/>
              <a:gd name="connsiteY2" fmla="*/ 294846 h 399090"/>
              <a:gd name="connsiteX3" fmla="*/ 104233 w 614517"/>
              <a:gd name="connsiteY3" fmla="*/ 374227 h 399090"/>
              <a:gd name="connsiteX4" fmla="*/ 228969 w 614517"/>
              <a:gd name="connsiteY4" fmla="*/ 396908 h 399090"/>
              <a:gd name="connsiteX5" fmla="*/ 353705 w 614517"/>
              <a:gd name="connsiteY5" fmla="*/ 396908 h 399090"/>
              <a:gd name="connsiteX6" fmla="*/ 444422 w 614517"/>
              <a:gd name="connsiteY6" fmla="*/ 385567 h 399090"/>
              <a:gd name="connsiteX7" fmla="*/ 546479 w 614517"/>
              <a:gd name="connsiteY7" fmla="*/ 340206 h 399090"/>
              <a:gd name="connsiteX8" fmla="*/ 614517 w 614517"/>
              <a:gd name="connsiteY8" fmla="*/ 306186 h 399090"/>
              <a:gd name="connsiteX9" fmla="*/ 614517 w 614517"/>
              <a:gd name="connsiteY9" fmla="*/ 306186 h 3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517" h="399090">
                <a:moveTo>
                  <a:pt x="70214" y="0"/>
                </a:moveTo>
                <a:cubicBezTo>
                  <a:pt x="39975" y="71821"/>
                  <a:pt x="9737" y="143643"/>
                  <a:pt x="2177" y="192784"/>
                </a:cubicBezTo>
                <a:cubicBezTo>
                  <a:pt x="-5383" y="241925"/>
                  <a:pt x="7847" y="264606"/>
                  <a:pt x="24856" y="294846"/>
                </a:cubicBezTo>
                <a:cubicBezTo>
                  <a:pt x="41865" y="325087"/>
                  <a:pt x="70214" y="357217"/>
                  <a:pt x="104233" y="374227"/>
                </a:cubicBezTo>
                <a:cubicBezTo>
                  <a:pt x="138252" y="391237"/>
                  <a:pt x="187390" y="393128"/>
                  <a:pt x="228969" y="396908"/>
                </a:cubicBezTo>
                <a:cubicBezTo>
                  <a:pt x="270548" y="400688"/>
                  <a:pt x="317796" y="398798"/>
                  <a:pt x="353705" y="396908"/>
                </a:cubicBezTo>
                <a:cubicBezTo>
                  <a:pt x="389614" y="395018"/>
                  <a:pt x="412293" y="395017"/>
                  <a:pt x="444422" y="385567"/>
                </a:cubicBezTo>
                <a:cubicBezTo>
                  <a:pt x="476551" y="376117"/>
                  <a:pt x="518130" y="353436"/>
                  <a:pt x="546479" y="340206"/>
                </a:cubicBezTo>
                <a:cubicBezTo>
                  <a:pt x="574828" y="326976"/>
                  <a:pt x="614517" y="306186"/>
                  <a:pt x="614517" y="306186"/>
                </a:cubicBezTo>
                <a:lnTo>
                  <a:pt x="614517" y="306186"/>
                </a:lnTo>
              </a:path>
            </a:pathLst>
          </a:custGeom>
          <a:ln>
            <a:solidFill>
              <a:srgbClr val="3366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377088" y="3268579"/>
            <a:ext cx="215465" cy="408248"/>
          </a:xfrm>
          <a:custGeom>
            <a:avLst/>
            <a:gdLst>
              <a:gd name="connsiteX0" fmla="*/ 215465 w 215465"/>
              <a:gd name="connsiteY0" fmla="*/ 0 h 408248"/>
              <a:gd name="connsiteX1" fmla="*/ 12 w 215465"/>
              <a:gd name="connsiteY1" fmla="*/ 181444 h 408248"/>
              <a:gd name="connsiteX2" fmla="*/ 204125 w 215465"/>
              <a:gd name="connsiteY2" fmla="*/ 408248 h 408248"/>
              <a:gd name="connsiteX3" fmla="*/ 204125 w 215465"/>
              <a:gd name="connsiteY3" fmla="*/ 408248 h 4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65" h="408248">
                <a:moveTo>
                  <a:pt x="215465" y="0"/>
                </a:moveTo>
                <a:cubicBezTo>
                  <a:pt x="108683" y="56701"/>
                  <a:pt x="1902" y="113403"/>
                  <a:pt x="12" y="181444"/>
                </a:cubicBezTo>
                <a:cubicBezTo>
                  <a:pt x="-1878" y="249485"/>
                  <a:pt x="204125" y="408248"/>
                  <a:pt x="204125" y="408248"/>
                </a:cubicBezTo>
                <a:lnTo>
                  <a:pt x="204125" y="408248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569874" y="3268579"/>
            <a:ext cx="477373" cy="447781"/>
          </a:xfrm>
          <a:custGeom>
            <a:avLst/>
            <a:gdLst>
              <a:gd name="connsiteX0" fmla="*/ 0 w 477373"/>
              <a:gd name="connsiteY0" fmla="*/ 340207 h 447781"/>
              <a:gd name="connsiteX1" fmla="*/ 113396 w 477373"/>
              <a:gd name="connsiteY1" fmla="*/ 442269 h 447781"/>
              <a:gd name="connsiteX2" fmla="*/ 340189 w 477373"/>
              <a:gd name="connsiteY2" fmla="*/ 408248 h 447781"/>
              <a:gd name="connsiteX3" fmla="*/ 476265 w 477373"/>
              <a:gd name="connsiteY3" fmla="*/ 192784 h 447781"/>
              <a:gd name="connsiteX4" fmla="*/ 408227 w 477373"/>
              <a:gd name="connsiteY4" fmla="*/ 0 h 44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373" h="447781">
                <a:moveTo>
                  <a:pt x="0" y="340207"/>
                </a:moveTo>
                <a:cubicBezTo>
                  <a:pt x="28349" y="385568"/>
                  <a:pt x="56698" y="430929"/>
                  <a:pt x="113396" y="442269"/>
                </a:cubicBezTo>
                <a:cubicBezTo>
                  <a:pt x="170094" y="453609"/>
                  <a:pt x="279711" y="449829"/>
                  <a:pt x="340189" y="408248"/>
                </a:cubicBezTo>
                <a:cubicBezTo>
                  <a:pt x="400667" y="366667"/>
                  <a:pt x="464925" y="260825"/>
                  <a:pt x="476265" y="192784"/>
                </a:cubicBezTo>
                <a:cubicBezTo>
                  <a:pt x="487605" y="124743"/>
                  <a:pt x="408227" y="0"/>
                  <a:pt x="408227" y="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730741" y="2599506"/>
            <a:ext cx="410173" cy="302003"/>
          </a:xfrm>
          <a:custGeom>
            <a:avLst/>
            <a:gdLst>
              <a:gd name="connsiteX0" fmla="*/ 249472 w 410173"/>
              <a:gd name="connsiteY0" fmla="*/ 0 h 302003"/>
              <a:gd name="connsiteX1" fmla="*/ 374208 w 410173"/>
              <a:gd name="connsiteY1" fmla="*/ 102062 h 302003"/>
              <a:gd name="connsiteX2" fmla="*/ 408227 w 410173"/>
              <a:gd name="connsiteY2" fmla="*/ 249485 h 302003"/>
              <a:gd name="connsiteX3" fmla="*/ 328849 w 410173"/>
              <a:gd name="connsiteY3" fmla="*/ 294846 h 302003"/>
              <a:gd name="connsiteX4" fmla="*/ 181434 w 410173"/>
              <a:gd name="connsiteY4" fmla="*/ 294846 h 302003"/>
              <a:gd name="connsiteX5" fmla="*/ 0 w 410173"/>
              <a:gd name="connsiteY5" fmla="*/ 226805 h 302003"/>
              <a:gd name="connsiteX6" fmla="*/ 0 w 410173"/>
              <a:gd name="connsiteY6" fmla="*/ 226805 h 30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173" h="302003">
                <a:moveTo>
                  <a:pt x="249472" y="0"/>
                </a:moveTo>
                <a:cubicBezTo>
                  <a:pt x="298610" y="30240"/>
                  <a:pt x="347749" y="60481"/>
                  <a:pt x="374208" y="102062"/>
                </a:cubicBezTo>
                <a:cubicBezTo>
                  <a:pt x="400667" y="143643"/>
                  <a:pt x="415787" y="217354"/>
                  <a:pt x="408227" y="249485"/>
                </a:cubicBezTo>
                <a:cubicBezTo>
                  <a:pt x="400667" y="281616"/>
                  <a:pt x="366648" y="287286"/>
                  <a:pt x="328849" y="294846"/>
                </a:cubicBezTo>
                <a:cubicBezTo>
                  <a:pt x="291050" y="302406"/>
                  <a:pt x="236242" y="306186"/>
                  <a:pt x="181434" y="294846"/>
                </a:cubicBezTo>
                <a:cubicBezTo>
                  <a:pt x="126626" y="283506"/>
                  <a:pt x="0" y="226805"/>
                  <a:pt x="0" y="226805"/>
                </a:cubicBezTo>
                <a:lnTo>
                  <a:pt x="0" y="226805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1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Bookman Old Style"/>
                <a:cs typeface="Bookman Old Style"/>
              </a:rPr>
              <a:t>HW Answers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4" name="Picture 3" descr="Screen Shot 2016-03-01 at 3.1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0" y="1666407"/>
            <a:ext cx="7246028" cy="5010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3716" y="3549490"/>
            <a:ext cx="26307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36 + 2</a:t>
            </a:r>
            <a:r>
              <a:rPr lang="en-US" i="1" dirty="0" smtClean="0">
                <a:latin typeface="Bookman Old Style"/>
                <a:cs typeface="Bookman Old Style"/>
              </a:rPr>
              <a:t>x</a:t>
            </a:r>
            <a:r>
              <a:rPr lang="en-US" dirty="0" smtClean="0">
                <a:latin typeface="Bookman Old Style"/>
                <a:cs typeface="Bookman Old Style"/>
              </a:rPr>
              <a:t> + 10 + </a:t>
            </a:r>
            <a:r>
              <a:rPr lang="en-US" i="1" dirty="0" smtClean="0">
                <a:latin typeface="Bookman Old Style"/>
                <a:cs typeface="Bookman Old Style"/>
              </a:rPr>
              <a:t>x</a:t>
            </a:r>
            <a:r>
              <a:rPr lang="en-US" dirty="0" smtClean="0">
                <a:latin typeface="Bookman Old Style"/>
                <a:cs typeface="Bookman Old Style"/>
              </a:rPr>
              <a:t> = 90</a:t>
            </a:r>
            <a:endParaRPr lang="en-US" dirty="0">
              <a:latin typeface="Bookman Old Style"/>
              <a:cs typeface="Bookman Old Style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42192" y="4212200"/>
            <a:ext cx="2982320" cy="1754327"/>
            <a:chOff x="1542192" y="4212200"/>
            <a:chExt cx="2982320" cy="1754327"/>
          </a:xfrm>
        </p:grpSpPr>
        <p:grpSp>
          <p:nvGrpSpPr>
            <p:cNvPr id="19" name="Group 18"/>
            <p:cNvGrpSpPr/>
            <p:nvPr/>
          </p:nvGrpSpPr>
          <p:grpSpPr>
            <a:xfrm>
              <a:off x="1542192" y="4212200"/>
              <a:ext cx="2982320" cy="1754327"/>
              <a:chOff x="1542192" y="4212200"/>
              <a:chExt cx="2982320" cy="1754327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542192" y="4212200"/>
                <a:ext cx="2982320" cy="1754327"/>
                <a:chOff x="1542192" y="4212200"/>
                <a:chExt cx="2982320" cy="175432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1542192" y="4212200"/>
                  <a:ext cx="2982320" cy="1754327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Bookman Old Style"/>
                      <a:cs typeface="Bookman Old Style"/>
                    </a:rPr>
                    <a:t>36 + 2</a:t>
                  </a:r>
                  <a:r>
                    <a:rPr lang="en-US" i="1" dirty="0" smtClean="0">
                      <a:latin typeface="Bookman Old Style"/>
                      <a:cs typeface="Bookman Old Style"/>
                    </a:rPr>
                    <a:t>x</a:t>
                  </a:r>
                  <a:r>
                    <a:rPr lang="en-US" dirty="0" smtClean="0">
                      <a:latin typeface="Bookman Old Style"/>
                      <a:cs typeface="Bookman Old Style"/>
                    </a:rPr>
                    <a:t> + 10 + 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Bookman Old Style"/>
                      <a:cs typeface="Bookman Old Style"/>
                    </a:rPr>
                    <a:t>1</a:t>
                  </a:r>
                  <a:r>
                    <a:rPr lang="en-US" i="1" dirty="0" smtClean="0">
                      <a:latin typeface="Bookman Old Style"/>
                      <a:cs typeface="Bookman Old Style"/>
                    </a:rPr>
                    <a:t>x</a:t>
                  </a:r>
                  <a:r>
                    <a:rPr lang="en-US" dirty="0" smtClean="0">
                      <a:latin typeface="Bookman Old Style"/>
                      <a:cs typeface="Bookman Old Style"/>
                    </a:rPr>
                    <a:t> = 90</a:t>
                  </a:r>
                </a:p>
                <a:p>
                  <a:r>
                    <a:rPr lang="en-US" dirty="0" smtClean="0">
                      <a:latin typeface="Bookman Old Style"/>
                      <a:cs typeface="Bookman Old Style"/>
                    </a:rPr>
                    <a:t>3</a:t>
                  </a:r>
                  <a:r>
                    <a:rPr lang="en-US" i="1" dirty="0" smtClean="0">
                      <a:latin typeface="Bookman Old Style"/>
                      <a:cs typeface="Bookman Old Style"/>
                    </a:rPr>
                    <a:t>x </a:t>
                  </a:r>
                  <a:r>
                    <a:rPr lang="en-US" dirty="0" smtClean="0">
                      <a:latin typeface="Bookman Old Style"/>
                      <a:cs typeface="Bookman Old Style"/>
                    </a:rPr>
                    <a:t>+ 46 = 90</a:t>
                  </a:r>
                </a:p>
                <a:p>
                  <a:r>
                    <a:rPr lang="en-US" dirty="0">
                      <a:latin typeface="Bookman Old Style"/>
                      <a:cs typeface="Bookman Old Style"/>
                    </a:rPr>
                    <a:t> </a:t>
                  </a:r>
                  <a:r>
                    <a:rPr lang="en-US" dirty="0" smtClean="0">
                      <a:latin typeface="Bookman Old Style"/>
                      <a:cs typeface="Bookman Old Style"/>
                    </a:rPr>
                    <a:t>    - 46  - 46</a:t>
                  </a:r>
                </a:p>
                <a:p>
                  <a:r>
                    <a:rPr lang="en-US" dirty="0">
                      <a:latin typeface="Bookman Old Style"/>
                      <a:cs typeface="Bookman Old Style"/>
                    </a:rPr>
                    <a:t> </a:t>
                  </a:r>
                  <a:r>
                    <a:rPr lang="en-US" dirty="0" smtClean="0">
                      <a:latin typeface="Bookman Old Style"/>
                      <a:cs typeface="Bookman Old Style"/>
                    </a:rPr>
                    <a:t>      3</a:t>
                  </a:r>
                  <a:r>
                    <a:rPr lang="en-US" i="1" dirty="0" smtClean="0">
                      <a:latin typeface="Bookman Old Style"/>
                      <a:cs typeface="Bookman Old Style"/>
                    </a:rPr>
                    <a:t>x</a:t>
                  </a:r>
                  <a:r>
                    <a:rPr lang="en-US" dirty="0" smtClean="0">
                      <a:latin typeface="Bookman Old Style"/>
                      <a:cs typeface="Bookman Old Style"/>
                    </a:rPr>
                    <a:t> = 44</a:t>
                  </a:r>
                </a:p>
                <a:p>
                  <a:r>
                    <a:rPr lang="en-US" dirty="0">
                      <a:latin typeface="Bookman Old Style"/>
                      <a:cs typeface="Bookman Old Style"/>
                    </a:rPr>
                    <a:t> </a:t>
                  </a:r>
                  <a:r>
                    <a:rPr lang="en-US" dirty="0" smtClean="0">
                      <a:latin typeface="Bookman Old Style"/>
                      <a:cs typeface="Bookman Old Style"/>
                    </a:rPr>
                    <a:t>       3      3</a:t>
                  </a:r>
                </a:p>
                <a:p>
                  <a:r>
                    <a:rPr lang="en-US" dirty="0">
                      <a:latin typeface="Bookman Old Style"/>
                      <a:cs typeface="Bookman Old Style"/>
                    </a:rPr>
                    <a:t> </a:t>
                  </a:r>
                  <a:r>
                    <a:rPr lang="en-US" dirty="0" smtClean="0">
                      <a:latin typeface="Bookman Old Style"/>
                      <a:cs typeface="Bookman Old Style"/>
                    </a:rPr>
                    <a:t>         </a:t>
                  </a:r>
                  <a:r>
                    <a:rPr lang="en-US" i="1" dirty="0" smtClean="0">
                      <a:latin typeface="Bookman Old Style"/>
                      <a:cs typeface="Bookman Old Style"/>
                    </a:rPr>
                    <a:t>x </a:t>
                  </a:r>
                  <a:r>
                    <a:rPr lang="en-US" dirty="0" smtClean="0">
                      <a:latin typeface="Bookman Old Style"/>
                      <a:cs typeface="Bookman Old Style"/>
                    </a:rPr>
                    <a:t>= 14.6</a:t>
                  </a:r>
                  <a:endParaRPr lang="en-US" dirty="0">
                    <a:latin typeface="Bookman Old Style"/>
                    <a:cs typeface="Bookman Old Style"/>
                  </a:endParaRP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678266" y="5057740"/>
                  <a:ext cx="1666927" cy="113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989421" y="5368903"/>
                  <a:ext cx="482620" cy="113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624441" y="5374573"/>
                  <a:ext cx="482620" cy="113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 flipH="1">
                <a:off x="1989421" y="4570110"/>
                <a:ext cx="482620" cy="49897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119142" y="5057740"/>
                <a:ext cx="239503" cy="60103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3107061" y="5658771"/>
              <a:ext cx="2381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425329" y="3517224"/>
            <a:ext cx="21268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18 + 8 + 4</a:t>
            </a:r>
            <a:r>
              <a:rPr lang="en-US" i="1" dirty="0" smtClean="0">
                <a:latin typeface="Bookman Old Style"/>
                <a:cs typeface="Bookman Old Style"/>
              </a:rPr>
              <a:t>x</a:t>
            </a:r>
            <a:r>
              <a:rPr lang="en-US" dirty="0" smtClean="0">
                <a:latin typeface="Bookman Old Style"/>
                <a:cs typeface="Bookman Old Style"/>
              </a:rPr>
              <a:t> = 90</a:t>
            </a:r>
            <a:endParaRPr lang="en-US" dirty="0">
              <a:latin typeface="Bookman Old Style"/>
              <a:cs typeface="Bookman Old Style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926389" y="4212200"/>
            <a:ext cx="2982320" cy="1754327"/>
            <a:chOff x="1542192" y="4212200"/>
            <a:chExt cx="2982320" cy="1754327"/>
          </a:xfrm>
        </p:grpSpPr>
        <p:grpSp>
          <p:nvGrpSpPr>
            <p:cNvPr id="27" name="Group 26"/>
            <p:cNvGrpSpPr/>
            <p:nvPr/>
          </p:nvGrpSpPr>
          <p:grpSpPr>
            <a:xfrm>
              <a:off x="1542192" y="4212200"/>
              <a:ext cx="2982320" cy="1754327"/>
              <a:chOff x="1542192" y="4212200"/>
              <a:chExt cx="2982320" cy="175432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542192" y="4212200"/>
                <a:ext cx="2982320" cy="175432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Bookman Old Style"/>
                    <a:cs typeface="Bookman Old Style"/>
                  </a:rPr>
                  <a:t>18 + 8 + 4x</a:t>
                </a:r>
                <a:r>
                  <a:rPr lang="en-US" dirty="0" smtClean="0">
                    <a:latin typeface="Bookman Old Style"/>
                    <a:cs typeface="Bookman Old Style"/>
                  </a:rPr>
                  <a:t> = 90</a:t>
                </a:r>
              </a:p>
              <a:p>
                <a:r>
                  <a:rPr lang="en-US" dirty="0">
                    <a:latin typeface="Bookman Old Style"/>
                    <a:cs typeface="Bookman Old Style"/>
                  </a:rPr>
                  <a:t>4</a:t>
                </a:r>
                <a:r>
                  <a:rPr lang="en-US" i="1" dirty="0" smtClean="0">
                    <a:latin typeface="Bookman Old Style"/>
                    <a:cs typeface="Bookman Old Style"/>
                  </a:rPr>
                  <a:t>x </a:t>
                </a:r>
                <a:r>
                  <a:rPr lang="en-US" dirty="0" smtClean="0">
                    <a:latin typeface="Bookman Old Style"/>
                    <a:cs typeface="Bookman Old Style"/>
                  </a:rPr>
                  <a:t>+ 26 = 90</a:t>
                </a:r>
              </a:p>
              <a:p>
                <a:r>
                  <a:rPr lang="en-US" dirty="0">
                    <a:latin typeface="Bookman Old Style"/>
                    <a:cs typeface="Bookman Old Style"/>
                  </a:rPr>
                  <a:t> </a:t>
                </a:r>
                <a:r>
                  <a:rPr lang="en-US" dirty="0" smtClean="0">
                    <a:latin typeface="Bookman Old Style"/>
                    <a:cs typeface="Bookman Old Style"/>
                  </a:rPr>
                  <a:t>    - 26  - 26</a:t>
                </a:r>
              </a:p>
              <a:p>
                <a:r>
                  <a:rPr lang="en-US" dirty="0">
                    <a:latin typeface="Bookman Old Style"/>
                    <a:cs typeface="Bookman Old Style"/>
                  </a:rPr>
                  <a:t> </a:t>
                </a:r>
                <a:r>
                  <a:rPr lang="en-US" dirty="0" smtClean="0">
                    <a:latin typeface="Bookman Old Style"/>
                    <a:cs typeface="Bookman Old Style"/>
                  </a:rPr>
                  <a:t>      4</a:t>
                </a:r>
                <a:r>
                  <a:rPr lang="en-US" i="1" dirty="0" smtClean="0">
                    <a:latin typeface="Bookman Old Style"/>
                    <a:cs typeface="Bookman Old Style"/>
                  </a:rPr>
                  <a:t>x</a:t>
                </a:r>
                <a:r>
                  <a:rPr lang="en-US" dirty="0" smtClean="0">
                    <a:latin typeface="Bookman Old Style"/>
                    <a:cs typeface="Bookman Old Style"/>
                  </a:rPr>
                  <a:t> = 64</a:t>
                </a:r>
              </a:p>
              <a:p>
                <a:r>
                  <a:rPr lang="en-US" dirty="0">
                    <a:latin typeface="Bookman Old Style"/>
                    <a:cs typeface="Bookman Old Style"/>
                  </a:rPr>
                  <a:t> </a:t>
                </a:r>
                <a:r>
                  <a:rPr lang="en-US" dirty="0" smtClean="0">
                    <a:latin typeface="Bookman Old Style"/>
                    <a:cs typeface="Bookman Old Style"/>
                  </a:rPr>
                  <a:t>       4      4</a:t>
                </a:r>
              </a:p>
              <a:p>
                <a:r>
                  <a:rPr lang="en-US" dirty="0">
                    <a:latin typeface="Bookman Old Style"/>
                    <a:cs typeface="Bookman Old Style"/>
                  </a:rPr>
                  <a:t> </a:t>
                </a:r>
                <a:r>
                  <a:rPr lang="en-US" dirty="0" smtClean="0">
                    <a:latin typeface="Bookman Old Style"/>
                    <a:cs typeface="Bookman Old Style"/>
                  </a:rPr>
                  <a:t>         </a:t>
                </a:r>
                <a:r>
                  <a:rPr lang="en-US" i="1" dirty="0" smtClean="0">
                    <a:latin typeface="Bookman Old Style"/>
                    <a:cs typeface="Bookman Old Style"/>
                  </a:rPr>
                  <a:t>x </a:t>
                </a:r>
                <a:r>
                  <a:rPr lang="en-US" dirty="0" smtClean="0">
                    <a:latin typeface="Bookman Old Style"/>
                    <a:cs typeface="Bookman Old Style"/>
                  </a:rPr>
                  <a:t>= 16</a:t>
                </a:r>
                <a:endParaRPr lang="en-US" dirty="0">
                  <a:latin typeface="Bookman Old Style"/>
                  <a:cs typeface="Bookman Old Style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678266" y="5057740"/>
                <a:ext cx="1666927" cy="113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989421" y="5368903"/>
                <a:ext cx="482620" cy="113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624441" y="5374573"/>
                <a:ext cx="482620" cy="113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1989421" y="4570110"/>
              <a:ext cx="482620" cy="4989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119142" y="5057740"/>
              <a:ext cx="239503" cy="6010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233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03 at 8.4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4" y="427374"/>
            <a:ext cx="7456553" cy="6309967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457200" y="1"/>
            <a:ext cx="8229600" cy="731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Bookman Old Style"/>
                <a:cs typeface="Bookman Old Style"/>
              </a:rPr>
              <a:t>HW Answers for supplementary angles </a:t>
            </a:r>
            <a:endParaRPr lang="en-US" sz="3200" dirty="0">
              <a:latin typeface="Bookman Old Style"/>
              <a:cs typeface="Bookman Old Style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5400" y="1492140"/>
            <a:ext cx="2286000" cy="1754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-5x + 10 = -5</a:t>
            </a: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-10    -10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           -5x = -15</a:t>
            </a: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    -5      -5</a:t>
            </a: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       x = 3 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600200" y="2254140"/>
            <a:ext cx="16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1200" y="1568340"/>
            <a:ext cx="38100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33600" y="2661735"/>
            <a:ext cx="45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43200" y="2671656"/>
            <a:ext cx="45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09800" y="2406540"/>
            <a:ext cx="3048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35152" y="1190243"/>
            <a:ext cx="2286000" cy="1754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2x + 3 + x + 9 = 90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         3x + 12 = 90</a:t>
            </a: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      - 12  - 12</a:t>
            </a: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         3x = 78</a:t>
            </a: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           3     3</a:t>
            </a: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           x = 26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963624" y="2064959"/>
            <a:ext cx="14813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54352" y="1571243"/>
            <a:ext cx="3048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06752" y="2180843"/>
            <a:ext cx="3048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30552" y="2333243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063952" y="2333243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96624" y="3826181"/>
            <a:ext cx="2667000" cy="1754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7x + 29 + 5x – 5 = 90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         12x + 24 = 180</a:t>
            </a: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         - 24   - 24</a:t>
            </a: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         12x = 156</a:t>
            </a: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           12     12</a:t>
            </a:r>
          </a:p>
          <a:p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               x = 13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668224" y="4969181"/>
            <a:ext cx="38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54024" y="4969181"/>
            <a:ext cx="38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6" idx="3"/>
          </p:cNvCxnSpPr>
          <p:nvPr/>
        </p:nvCxnSpPr>
        <p:spPr>
          <a:xfrm>
            <a:off x="5101296" y="4694144"/>
            <a:ext cx="1862328" cy="92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68224" y="4207181"/>
            <a:ext cx="3048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668224" y="4664381"/>
            <a:ext cx="3048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39352" y="6163319"/>
            <a:ext cx="5791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Substitute the value that you got for x back into each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23999"/>
      </p:ext>
    </p:extLst>
  </p:cSld>
  <p:clrMapOvr>
    <a:masterClrMapping/>
  </p:clrMapOvr>
  <p:transition xmlns:p14="http://schemas.microsoft.com/office/powerpoint/2010/main" spd="slow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57200" y="1"/>
            <a:ext cx="8229600" cy="731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Bookman Old Style"/>
                <a:cs typeface="Bookman Old Style"/>
              </a:rPr>
              <a:t>HW Answers for supplementary angles </a:t>
            </a:r>
            <a:endParaRPr lang="en-US" sz="3200" dirty="0">
              <a:latin typeface="Bookman Old Style"/>
              <a:cs typeface="Bookman Old Style"/>
            </a:endParaRPr>
          </a:p>
        </p:txBody>
      </p:sp>
      <p:pic>
        <p:nvPicPr>
          <p:cNvPr id="2" name="Picture 1" descr="Screen Shot 2016-03-03 at 8.4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403"/>
            <a:ext cx="9144000" cy="3535052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1807669" y="3402983"/>
            <a:ext cx="152400" cy="2286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4855669" y="3042445"/>
            <a:ext cx="152400" cy="2286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7039818" y="3816088"/>
            <a:ext cx="152400" cy="22860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19927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660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entury Gothic"/>
                <a:cs typeface="Century Gothic"/>
              </a:rPr>
              <a:t>Review for Quiz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9316" y="1199407"/>
            <a:ext cx="2645961" cy="191375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 9% when converted to a decimal is:</a:t>
            </a:r>
          </a:p>
          <a:p>
            <a:pPr marL="342900" indent="-342900"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0.9</a:t>
            </a:r>
          </a:p>
          <a:p>
            <a:pPr marL="342900" indent="-342900"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0.09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02219" y="1199407"/>
            <a:ext cx="4666089" cy="2317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 Gil’s birth weight was 10.4 pounds.  A year later, his weight is 24 pounds.  What is the percent of change of his weight?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Original: ________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     New: ________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357549"/>
              </p:ext>
            </p:extLst>
          </p:nvPr>
        </p:nvGraphicFramePr>
        <p:xfrm>
          <a:off x="4571999" y="3726779"/>
          <a:ext cx="1230431" cy="789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673100" imgH="431800" progId="Equation.3">
                  <p:embed/>
                </p:oleObj>
              </mc:Choice>
              <mc:Fallback>
                <p:oleObj name="Equation" r:id="rId3" imgW="673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9" y="3726779"/>
                        <a:ext cx="1230431" cy="789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71959"/>
              </p:ext>
            </p:extLst>
          </p:nvPr>
        </p:nvGraphicFramePr>
        <p:xfrm>
          <a:off x="5881820" y="3743689"/>
          <a:ext cx="25304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1384300" imgH="393700" progId="Equation.3">
                  <p:embed/>
                </p:oleObj>
              </mc:Choice>
              <mc:Fallback>
                <p:oleObj name="Equation" r:id="rId5" imgW="1384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1820" y="3743689"/>
                        <a:ext cx="2530475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 rot="20362243">
            <a:off x="3431787" y="3135699"/>
            <a:ext cx="19477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Round to the nearest percent.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586" y="3324659"/>
            <a:ext cx="2434173" cy="34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6568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660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entury Gothic"/>
                <a:cs typeface="Century Gothic"/>
              </a:rPr>
              <a:t>Review for Quiz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3180411"/>
            <a:ext cx="3455556" cy="359821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49937" y="1120036"/>
            <a:ext cx="4771550" cy="20603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3.  It costs $0.60 to make a cupcake.  If a bakery marked up the cupcakes by 375%, what is the new selling price?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08869" y="1307655"/>
            <a:ext cx="3666349" cy="17086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Mark-up = 375%(0.60)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              = 3.75(0.60)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         M = 2.25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46985" y="3180411"/>
            <a:ext cx="3348049" cy="17086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Selling price =   0.60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                        </a:t>
            </a:r>
            <a:r>
              <a:rPr lang="en-US" sz="2800" u="sng" dirty="0" smtClean="0">
                <a:solidFill>
                  <a:schemeClr val="tx1"/>
                </a:solidFill>
              </a:rPr>
              <a:t>+2.25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                          2.85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523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89 0.00463 L -0.89547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29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660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entury Gothic"/>
                <a:cs typeface="Century Gothic"/>
              </a:rPr>
              <a:t>Review for Quiz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2485" y="1172669"/>
            <a:ext cx="5695994" cy="220906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4.  Ms. </a:t>
            </a:r>
            <a:r>
              <a:rPr lang="en-US" sz="2800" dirty="0" err="1" smtClean="0">
                <a:solidFill>
                  <a:srgbClr val="000000"/>
                </a:solidFill>
              </a:rPr>
              <a:t>Nhotsoubanh</a:t>
            </a:r>
            <a:r>
              <a:rPr lang="en-US" sz="2800" dirty="0" smtClean="0">
                <a:solidFill>
                  <a:srgbClr val="000000"/>
                </a:solidFill>
              </a:rPr>
              <a:t> took out a $250,000 loan to start a cupcake business.  After 15 years, how much would she have to pay back if the interest rate is 4.5%?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38" y="1184244"/>
            <a:ext cx="1025080" cy="1297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87" y="2666073"/>
            <a:ext cx="1430225" cy="1305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0" y="2666073"/>
            <a:ext cx="1144058" cy="1308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761" y="1172669"/>
            <a:ext cx="1239965" cy="13088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03020" y="3574364"/>
            <a:ext cx="4609012" cy="26825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          I = PRT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         ? = (250,000)(0.045)(15)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             I = 168,750</a:t>
            </a:r>
          </a:p>
          <a:p>
            <a:pPr algn="ctr"/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Total repayment = 250,000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                 </a:t>
            </a:r>
            <a:r>
              <a:rPr lang="en-US" sz="2400" u="sng" dirty="0" smtClean="0">
                <a:solidFill>
                  <a:srgbClr val="000000"/>
                </a:solidFill>
              </a:rPr>
              <a:t>+ 168,750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                    418,750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620" y="4180794"/>
            <a:ext cx="29618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Total repayment is $418,750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1513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0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What’s Your Angle?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233"/>
            <a:ext cx="8229600" cy="4525963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Define complementary.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4.  Match the diagram with it’s corresponding angle name.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39789" y="1139209"/>
            <a:ext cx="38241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/>
                <a:cs typeface="Bookman Old Style"/>
              </a:rPr>
              <a:t>The sum of the angles is 90°</a:t>
            </a:r>
            <a:endParaRPr lang="en-US" sz="2400" b="1" dirty="0">
              <a:latin typeface="Bookman Old Style"/>
              <a:cs typeface="Bookman Old Style"/>
            </a:endParaRPr>
          </a:p>
        </p:txBody>
      </p:sp>
      <p:grpSp>
        <p:nvGrpSpPr>
          <p:cNvPr id="31" name="Group 30"/>
          <p:cNvGrpSpPr/>
          <p:nvPr/>
        </p:nvGrpSpPr>
        <p:grpSpPr>
          <a:xfrm rot="20399611">
            <a:off x="793380" y="4682100"/>
            <a:ext cx="1285963" cy="461665"/>
            <a:chOff x="457200" y="3272872"/>
            <a:chExt cx="1285963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457200" y="3272872"/>
              <a:ext cx="1285963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n-US" sz="2400" b="1" dirty="0">
                <a:latin typeface="Bookman Old Style"/>
                <a:cs typeface="Bookman Old Style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69039" y="3356706"/>
              <a:ext cx="1059571" cy="215464"/>
              <a:chOff x="669039" y="3356706"/>
              <a:chExt cx="1059571" cy="215464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V="1">
                <a:off x="669039" y="3356706"/>
                <a:ext cx="907171" cy="21546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669039" y="3509106"/>
                <a:ext cx="1059571" cy="6306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3844074" y="3108607"/>
            <a:ext cx="1285963" cy="651732"/>
            <a:chOff x="1787798" y="3272872"/>
            <a:chExt cx="1285963" cy="651732"/>
          </a:xfrm>
        </p:grpSpPr>
        <p:sp>
          <p:nvSpPr>
            <p:cNvPr id="33" name="TextBox 32"/>
            <p:cNvSpPr txBox="1"/>
            <p:nvPr/>
          </p:nvSpPr>
          <p:spPr>
            <a:xfrm>
              <a:off x="1787798" y="3278273"/>
              <a:ext cx="1285963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n-US" sz="2400" b="1" dirty="0" smtClean="0">
                <a:latin typeface="Bookman Old Style"/>
                <a:cs typeface="Bookman Old Style"/>
              </a:endParaRPr>
            </a:p>
            <a:p>
              <a:endParaRPr lang="en-US" sz="1200" b="1" dirty="0">
                <a:latin typeface="Bookman Old Style"/>
                <a:cs typeface="Bookman Old Style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2131852" y="3272872"/>
              <a:ext cx="0" cy="46166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131852" y="3739938"/>
              <a:ext cx="529349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131852" y="3572170"/>
              <a:ext cx="158755" cy="16236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 rot="1587403">
            <a:off x="3718322" y="4702628"/>
            <a:ext cx="1285963" cy="461665"/>
            <a:chOff x="3334573" y="3350767"/>
            <a:chExt cx="1285963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3334573" y="3350767"/>
              <a:ext cx="1285963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n-US" sz="2400" b="1" dirty="0">
                <a:latin typeface="Bookman Old Style"/>
                <a:cs typeface="Bookman Old Style"/>
              </a:endParaRPr>
            </a:p>
          </p:txBody>
        </p:sp>
        <p:cxnSp>
          <p:nvCxnSpPr>
            <p:cNvPr id="49" name="Straight Arrow Connector 48"/>
            <p:cNvCxnSpPr>
              <a:stCxn id="44" idx="1"/>
            </p:cNvCxnSpPr>
            <p:nvPr/>
          </p:nvCxnSpPr>
          <p:spPr>
            <a:xfrm flipV="1">
              <a:off x="3334573" y="3572170"/>
              <a:ext cx="1285963" cy="943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761622" y="3114009"/>
            <a:ext cx="1285963" cy="461665"/>
            <a:chOff x="5165226" y="3341337"/>
            <a:chExt cx="1285963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5165226" y="3341337"/>
              <a:ext cx="1285963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n-US" sz="2400" b="1" dirty="0">
                <a:latin typeface="Bookman Old Style"/>
                <a:cs typeface="Bookman Old Style"/>
              </a:endParaRPr>
            </a:p>
          </p:txBody>
        </p:sp>
        <p:cxnSp>
          <p:nvCxnSpPr>
            <p:cNvPr id="55" name="Straight Arrow Connector 54"/>
            <p:cNvCxnSpPr>
              <a:stCxn id="52" idx="2"/>
            </p:cNvCxnSpPr>
            <p:nvPr/>
          </p:nvCxnSpPr>
          <p:spPr>
            <a:xfrm flipH="1" flipV="1">
              <a:off x="5272936" y="3356706"/>
              <a:ext cx="535272" cy="44629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2" idx="2"/>
            </p:cNvCxnSpPr>
            <p:nvPr/>
          </p:nvCxnSpPr>
          <p:spPr>
            <a:xfrm flipV="1">
              <a:off x="5808208" y="3783501"/>
              <a:ext cx="642981" cy="1950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833642" y="3129378"/>
            <a:ext cx="1285875" cy="651724"/>
            <a:chOff x="0" y="0"/>
            <a:chExt cx="1285875" cy="651724"/>
          </a:xfrm>
          <a:solidFill>
            <a:srgbClr val="FFFF00"/>
          </a:solidFill>
        </p:grpSpPr>
        <p:grpSp>
          <p:nvGrpSpPr>
            <p:cNvPr id="56" name="Group 55"/>
            <p:cNvGrpSpPr/>
            <p:nvPr/>
          </p:nvGrpSpPr>
          <p:grpSpPr>
            <a:xfrm>
              <a:off x="0" y="0"/>
              <a:ext cx="1285875" cy="651724"/>
              <a:chOff x="0" y="0"/>
              <a:chExt cx="1285875" cy="652201"/>
            </a:xfrm>
            <a:grpFill/>
          </p:grpSpPr>
          <p:sp>
            <p:nvSpPr>
              <p:cNvPr id="61" name="Text Box 26"/>
              <p:cNvSpPr txBox="1"/>
              <p:nvPr/>
            </p:nvSpPr>
            <p:spPr>
              <a:xfrm>
                <a:off x="0" y="5397"/>
                <a:ext cx="1285875" cy="64680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 smtClean="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flipV="1">
                <a:off x="344054" y="0"/>
                <a:ext cx="0" cy="461665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V="1">
                <a:off x="344054" y="467066"/>
                <a:ext cx="529349" cy="1"/>
              </a:xfrm>
              <a:prstGeom prst="straightConnector1">
                <a:avLst/>
              </a:prstGeom>
              <a:grpFill/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Arrow Connector 58"/>
            <p:cNvCxnSpPr/>
            <p:nvPr/>
          </p:nvCxnSpPr>
          <p:spPr>
            <a:xfrm flipV="1">
              <a:off x="360045" y="6350"/>
              <a:ext cx="457200" cy="457200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905209" y="4546908"/>
            <a:ext cx="1285875" cy="830997"/>
            <a:chOff x="0" y="-49738"/>
            <a:chExt cx="1285875" cy="830997"/>
          </a:xfrm>
          <a:solidFill>
            <a:srgbClr val="FFFF00"/>
          </a:solidFill>
        </p:grpSpPr>
        <p:grpSp>
          <p:nvGrpSpPr>
            <p:cNvPr id="80" name="Group 79"/>
            <p:cNvGrpSpPr/>
            <p:nvPr/>
          </p:nvGrpSpPr>
          <p:grpSpPr>
            <a:xfrm rot="21205601">
              <a:off x="0" y="-49738"/>
              <a:ext cx="1285875" cy="830997"/>
              <a:chOff x="0" y="-282148"/>
              <a:chExt cx="1285963" cy="830997"/>
            </a:xfrm>
            <a:grpFill/>
          </p:grpSpPr>
          <p:sp>
            <p:nvSpPr>
              <p:cNvPr id="82" name="Text Box 22"/>
              <p:cNvSpPr txBox="1"/>
              <p:nvPr/>
            </p:nvSpPr>
            <p:spPr>
              <a:xfrm>
                <a:off x="0" y="-282148"/>
                <a:ext cx="1285875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 smtClean="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 smtClean="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 flipV="1">
                <a:off x="0" y="221403"/>
                <a:ext cx="1285963" cy="9430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Arrow Connector 80"/>
            <p:cNvCxnSpPr/>
            <p:nvPr/>
          </p:nvCxnSpPr>
          <p:spPr>
            <a:xfrm flipH="1" flipV="1">
              <a:off x="221615" y="0"/>
              <a:ext cx="457200" cy="457200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457200" y="4277293"/>
            <a:ext cx="2224040" cy="26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375036" y="4281595"/>
            <a:ext cx="2224040" cy="26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368975" y="4306226"/>
            <a:ext cx="2224040" cy="26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57200" y="5655556"/>
            <a:ext cx="2224040" cy="26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462760" y="5689438"/>
            <a:ext cx="2224040" cy="26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375036" y="5695782"/>
            <a:ext cx="2224040" cy="26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1447" y="3844561"/>
            <a:ext cx="26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complementary</a:t>
            </a:r>
            <a:endParaRPr lang="en-US" sz="2400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922174" y="3842086"/>
            <a:ext cx="111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right</a:t>
            </a:r>
            <a:endParaRPr lang="en-US" sz="2400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16708" y="3871019"/>
            <a:ext cx="140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obtuse</a:t>
            </a:r>
            <a:endParaRPr lang="en-US" sz="2400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89778" y="5254231"/>
            <a:ext cx="145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acute</a:t>
            </a:r>
            <a:endParaRPr lang="en-US" sz="2400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82533" y="5286688"/>
            <a:ext cx="181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straight</a:t>
            </a:r>
            <a:endParaRPr lang="en-US" sz="2400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62760" y="5294915"/>
            <a:ext cx="247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supplementary</a:t>
            </a:r>
            <a:endParaRPr lang="en-US" sz="2400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072220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/>
      <p:bldP spid="89" grpId="0"/>
      <p:bldP spid="90" grpId="0"/>
      <p:bldP spid="91" grpId="0"/>
      <p:bldP spid="92" grpId="0"/>
      <p:bldP spid="9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611</Words>
  <Application>Microsoft Macintosh PowerPoint</Application>
  <PresentationFormat>On-screen Show (4:3)</PresentationFormat>
  <Paragraphs>124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Microsoft Equation</vt:lpstr>
      <vt:lpstr>Warm Up March 4, 2016</vt:lpstr>
      <vt:lpstr>HW Answers for complementary angles</vt:lpstr>
      <vt:lpstr>HW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Your Angle?</vt:lpstr>
      <vt:lpstr>What’s Your Angle?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March 1, 2016</dc:title>
  <dc:creator>lisa salpietro</dc:creator>
  <cp:lastModifiedBy>Seth Mayer</cp:lastModifiedBy>
  <cp:revision>33</cp:revision>
  <dcterms:created xsi:type="dcterms:W3CDTF">2016-02-29T13:18:33Z</dcterms:created>
  <dcterms:modified xsi:type="dcterms:W3CDTF">2016-03-04T03:41:14Z</dcterms:modified>
</cp:coreProperties>
</file>