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ppt/embeddings/Microsoft_Equation5.bin" ContentType="application/vnd.openxmlformats-officedocument.oleObject"/>
  <Override PartName="/ppt/embeddings/Microsoft_Equation6.bin" ContentType="application/vnd.openxmlformats-officedocument.oleObject"/>
  <Override PartName="/ppt/embeddings/Microsoft_Equation7.bin" ContentType="application/vnd.openxmlformats-officedocument.oleObject"/>
  <Override PartName="/ppt/embeddings/Microsoft_Equation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8" d="100"/>
          <a:sy n="158" d="100"/>
        </p:scale>
        <p:origin x="-104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3B8D-58DB-EC43-9F65-EBDA8FCC6DCC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D38A-13B8-8C48-8C54-37EF24D2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5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3B8D-58DB-EC43-9F65-EBDA8FCC6DCC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D38A-13B8-8C48-8C54-37EF24D2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8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3B8D-58DB-EC43-9F65-EBDA8FCC6DCC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D38A-13B8-8C48-8C54-37EF24D2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3B8D-58DB-EC43-9F65-EBDA8FCC6DCC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D38A-13B8-8C48-8C54-37EF24D2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2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3B8D-58DB-EC43-9F65-EBDA8FCC6DCC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D38A-13B8-8C48-8C54-37EF24D2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8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3B8D-58DB-EC43-9F65-EBDA8FCC6DCC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D38A-13B8-8C48-8C54-37EF24D2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1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3B8D-58DB-EC43-9F65-EBDA8FCC6DCC}" type="datetimeFigureOut">
              <a:rPr lang="en-US" smtClean="0"/>
              <a:t>3/30/16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D38A-13B8-8C48-8C54-37EF24D2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2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3B8D-58DB-EC43-9F65-EBDA8FCC6DCC}" type="datetimeFigureOut">
              <a:rPr lang="en-US" smtClean="0"/>
              <a:t>3/30/16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D38A-13B8-8C48-8C54-37EF24D2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3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3B8D-58DB-EC43-9F65-EBDA8FCC6DCC}" type="datetimeFigureOut">
              <a:rPr lang="en-US" smtClean="0"/>
              <a:t>3/30/16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D38A-13B8-8C48-8C54-37EF24D2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4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3B8D-58DB-EC43-9F65-EBDA8FCC6DCC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D38A-13B8-8C48-8C54-37EF24D2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5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3B8D-58DB-EC43-9F65-EBDA8FCC6DCC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D38A-13B8-8C48-8C54-37EF24D2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4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C3B8D-58DB-EC43-9F65-EBDA8FCC6DCC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AD38A-13B8-8C48-8C54-37EF24D2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2.emf"/><Relationship Id="rId5" Type="http://schemas.openxmlformats.org/officeDocument/2006/relationships/image" Target="../media/image6.png"/><Relationship Id="rId6" Type="http://schemas.openxmlformats.org/officeDocument/2006/relationships/oleObject" Target="../embeddings/Microsoft_Equation2.bin"/><Relationship Id="rId7" Type="http://schemas.openxmlformats.org/officeDocument/2006/relationships/image" Target="../media/image3.emf"/><Relationship Id="rId8" Type="http://schemas.openxmlformats.org/officeDocument/2006/relationships/oleObject" Target="../embeddings/Microsoft_Equation3.bin"/><Relationship Id="rId9" Type="http://schemas.openxmlformats.org/officeDocument/2006/relationships/image" Target="../media/image4.emf"/><Relationship Id="rId10" Type="http://schemas.openxmlformats.org/officeDocument/2006/relationships/oleObject" Target="../embeddings/Microsoft_Equation4.bin"/><Relationship Id="rId11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.bin"/><Relationship Id="rId4" Type="http://schemas.openxmlformats.org/officeDocument/2006/relationships/image" Target="../media/image8.emf"/><Relationship Id="rId5" Type="http://schemas.openxmlformats.org/officeDocument/2006/relationships/oleObject" Target="../embeddings/Microsoft_Equation6.bin"/><Relationship Id="rId6" Type="http://schemas.openxmlformats.org/officeDocument/2006/relationships/image" Target="../media/image9.emf"/><Relationship Id="rId7" Type="http://schemas.openxmlformats.org/officeDocument/2006/relationships/oleObject" Target="../embeddings/Microsoft_Equation7.bin"/><Relationship Id="rId8" Type="http://schemas.openxmlformats.org/officeDocument/2006/relationships/image" Target="../media/image10.emf"/><Relationship Id="rId9" Type="http://schemas.openxmlformats.org/officeDocument/2006/relationships/image" Target="../media/image1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oleObject" Target="../embeddings/Microsoft_Equation8.bin"/><Relationship Id="rId5" Type="http://schemas.openxmlformats.org/officeDocument/2006/relationships/image" Target="../media/image1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6484" y="16076"/>
            <a:ext cx="6660747" cy="87644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Warm-up   March 31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1871" y="980929"/>
            <a:ext cx="41683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1.)  What is the domain of f(x)  2</a:t>
            </a:r>
            <a:r>
              <a:rPr lang="en-US" sz="2000" baseline="30000" dirty="0" smtClean="0">
                <a:latin typeface="Times New Roman"/>
                <a:cs typeface="Times New Roman"/>
              </a:rPr>
              <a:t>x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?</a:t>
            </a: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1) all integers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2) all real numbers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3) x  0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4) x  0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92848" y="980929"/>
            <a:ext cx="444163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2.)  If the point (5, k) lies on the line represented by the equation 2x + y = 9, the value of k is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1)  1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2)  2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3)  −1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4)  −2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8519" y="3668460"/>
            <a:ext cx="162037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 smtClean="0">
                <a:latin typeface="Times New Roman"/>
                <a:cs typeface="Times New Roman"/>
              </a:rPr>
              <a:t>ANS: 3 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2(5) + k = 9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   10 + k = 9 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            k = −1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7" name="Picture 6" descr="Screen Shot 2016-03-30 at 11.14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484" y="3102475"/>
            <a:ext cx="2671541" cy="3048223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2588171" y="3102475"/>
            <a:ext cx="1339854" cy="3048223"/>
          </a:xfrm>
          <a:prstGeom prst="rect">
            <a:avLst/>
          </a:prstGeom>
          <a:solidFill>
            <a:srgbClr val="D7E4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48317" y="3102475"/>
            <a:ext cx="1339854" cy="3048223"/>
          </a:xfrm>
          <a:prstGeom prst="rect">
            <a:avLst/>
          </a:prstGeom>
          <a:solidFill>
            <a:srgbClr val="D7E4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31871" y="1937038"/>
            <a:ext cx="2078523" cy="3697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92847" y="2550195"/>
            <a:ext cx="913045" cy="3697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15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72718E-7 -3.21602E-6 L -0.12825 -3.2160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85 0.00023 L 0.13363 0.000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474" y="65663"/>
            <a:ext cx="5731904" cy="61752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>
                <a:latin typeface="Curlz MT"/>
                <a:cs typeface="Curlz MT"/>
              </a:rPr>
              <a:t>Functional </a:t>
            </a:r>
            <a:r>
              <a:rPr lang="en-US" dirty="0" smtClean="0">
                <a:latin typeface="Curlz MT"/>
                <a:cs typeface="Curlz MT"/>
              </a:rPr>
              <a:t>Notation</a:t>
            </a:r>
            <a:endParaRPr lang="en-US" dirty="0">
              <a:latin typeface="Curlz MT"/>
              <a:cs typeface="Curlz MT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180097" y="772012"/>
            <a:ext cx="8685594" cy="503910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000" b="1" dirty="0">
                <a:solidFill>
                  <a:srgbClr val="0000FF"/>
                </a:solidFill>
                <a:effectLst/>
                <a:latin typeface="Times New Roman"/>
                <a:ea typeface="ＭＳ 明朝"/>
                <a:cs typeface="Times New Roman"/>
              </a:rPr>
              <a:t>Aim:  </a:t>
            </a:r>
            <a:r>
              <a:rPr lang="en-US" sz="2000" dirty="0">
                <a:solidFill>
                  <a:srgbClr val="0000FF"/>
                </a:solidFill>
                <a:effectLst/>
                <a:latin typeface="Times New Roman"/>
                <a:ea typeface="ＭＳ 明朝"/>
                <a:cs typeface="Times New Roman"/>
              </a:rPr>
              <a:t>You will be able to use function notation, evaluate functions for inputs in their domains, and interpret statements that use function notation in terms of a context.</a:t>
            </a:r>
            <a:endParaRPr lang="en-US" sz="2000" dirty="0">
              <a:solidFill>
                <a:srgbClr val="0000FF"/>
              </a:solidFill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1200"/>
              </a:spcAft>
              <a:tabLst>
                <a:tab pos="139700" algn="l"/>
                <a:tab pos="457200" algn="l"/>
              </a:tabLst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1.  If f(</a:t>
            </a:r>
            <a:r>
              <a:rPr lang="en-US" sz="2000" i="1" dirty="0">
                <a:effectLst/>
                <a:latin typeface="Times New Roman"/>
                <a:ea typeface="ＭＳ 明朝"/>
                <a:cs typeface="Times New Roman"/>
              </a:rPr>
              <a:t>x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) </a:t>
            </a: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= |x</a:t>
            </a:r>
            <a:r>
              <a:rPr lang="en-US" sz="2000" baseline="30000" dirty="0" smtClean="0">
                <a:effectLst/>
                <a:latin typeface="Times New Roman"/>
                <a:ea typeface="ＭＳ 明朝"/>
                <a:cs typeface="Times New Roman"/>
              </a:rPr>
              <a:t>3</a:t>
            </a: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 – 3| then 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f−1 is equivalent to  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tabLst>
                <a:tab pos="139700" algn="l"/>
                <a:tab pos="457200" algn="l"/>
              </a:tabLst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1)  0 </a:t>
            </a:r>
            <a:r>
              <a:rPr lang="en-US" sz="2000" dirty="0">
                <a:effectLst/>
                <a:latin typeface="Times"/>
                <a:ea typeface="ＭＳ 明朝"/>
                <a:cs typeface="Times"/>
              </a:rPr>
              <a:t> 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tabLst>
                <a:tab pos="139700" algn="l"/>
                <a:tab pos="457200" algn="l"/>
              </a:tabLst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2)  2 </a:t>
            </a:r>
            <a:r>
              <a:rPr lang="en-US" sz="2000" dirty="0" smtClean="0">
                <a:effectLst/>
                <a:latin typeface="Times"/>
                <a:ea typeface="ＭＳ 明朝"/>
                <a:cs typeface="Times"/>
              </a:rPr>
              <a:t>  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tabLst>
                <a:tab pos="139700" algn="l"/>
                <a:tab pos="457200" algn="l"/>
              </a:tabLst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3)  </a:t>
            </a:r>
            <a:r>
              <a:rPr lang="en-US" sz="2000" dirty="0">
                <a:effectLst/>
                <a:latin typeface="Times"/>
                <a:ea typeface="ＭＳ 明朝"/>
                <a:cs typeface="Times"/>
              </a:rPr>
              <a:t>−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2 </a:t>
            </a:r>
            <a:r>
              <a:rPr lang="en-US" sz="2000" dirty="0">
                <a:effectLst/>
                <a:latin typeface="Times"/>
                <a:ea typeface="ＭＳ 明朝"/>
                <a:cs typeface="Times"/>
              </a:rPr>
              <a:t> 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tabLst>
                <a:tab pos="139700" algn="l"/>
                <a:tab pos="457200" algn="l"/>
              </a:tabLst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4)  4 </a:t>
            </a:r>
            <a:r>
              <a:rPr lang="en-US" sz="2000" dirty="0">
                <a:effectLst/>
                <a:latin typeface="Times"/>
                <a:ea typeface="ＭＳ 明朝"/>
                <a:cs typeface="Times"/>
              </a:rPr>
              <a:t> 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1200"/>
              </a:spcAft>
              <a:tabLst>
                <a:tab pos="139700" algn="l"/>
                <a:tab pos="457200" algn="l"/>
              </a:tabLst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 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 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 </a:t>
            </a:r>
            <a:endParaRPr lang="en-US" sz="2000" dirty="0">
              <a:effectLst/>
              <a:ea typeface="ＭＳ 明朝"/>
              <a:cs typeface="Times New Roman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180097" y="772012"/>
            <a:ext cx="8452498" cy="1004276"/>
          </a:xfrm>
          <a:prstGeom prst="wedgeRoundRectCallout">
            <a:avLst>
              <a:gd name="adj1" fmla="val 22530"/>
              <a:gd name="adj2" fmla="val 78507"/>
              <a:gd name="adj3" fmla="val 16667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0097" y="4420627"/>
            <a:ext cx="784439" cy="522438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56302" y="2440584"/>
            <a:ext cx="8858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|x</a:t>
            </a:r>
            <a:r>
              <a:rPr lang="en-US" sz="2000" baseline="30000" dirty="0" smtClean="0">
                <a:effectLst/>
                <a:latin typeface="Times New Roman"/>
                <a:ea typeface="ＭＳ 明朝"/>
                <a:cs typeface="Times New Roman"/>
              </a:rPr>
              <a:t>3</a:t>
            </a: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 – 3|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756302" y="2865764"/>
            <a:ext cx="104630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ffectLst/>
                <a:latin typeface="Times New Roman"/>
                <a:ea typeface="ＭＳ 明朝"/>
                <a:cs typeface="Times New Roman"/>
              </a:rPr>
              <a:t>|(-1)</a:t>
            </a:r>
            <a:r>
              <a:rPr lang="en-US" baseline="30000" dirty="0" smtClean="0">
                <a:effectLst/>
                <a:latin typeface="Times New Roman"/>
                <a:ea typeface="ＭＳ 明朝"/>
                <a:cs typeface="Times New Roman"/>
              </a:rPr>
              <a:t>3</a:t>
            </a:r>
            <a:r>
              <a:rPr lang="en-US" dirty="0" smtClean="0">
                <a:effectLst/>
                <a:latin typeface="Times New Roman"/>
                <a:ea typeface="ＭＳ 明朝"/>
                <a:cs typeface="Times New Roman"/>
              </a:rPr>
              <a:t> – 3|</a:t>
            </a:r>
          </a:p>
          <a:p>
            <a:r>
              <a:rPr lang="en-US" dirty="0" smtClean="0">
                <a:latin typeface="Times New Roman"/>
                <a:ea typeface="ＭＳ 明朝"/>
                <a:cs typeface="Times New Roman"/>
              </a:rPr>
              <a:t>  | -1 – 3|</a:t>
            </a:r>
          </a:p>
          <a:p>
            <a:r>
              <a:rPr lang="en-US" dirty="0" smtClean="0">
                <a:effectLst/>
                <a:latin typeface="Times New Roman"/>
                <a:ea typeface="ＭＳ 明朝"/>
                <a:cs typeface="Times New Roman"/>
              </a:rPr>
              <a:t>    | -4|</a:t>
            </a:r>
          </a:p>
          <a:p>
            <a:r>
              <a:rPr lang="en-US" dirty="0"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smtClean="0">
                <a:latin typeface="Times New Roman"/>
                <a:ea typeface="ＭＳ 明朝"/>
                <a:cs typeface="Times New Roman"/>
              </a:rPr>
              <a:t>     4</a:t>
            </a:r>
            <a:r>
              <a:rPr lang="en-US" dirty="0" smtClean="0">
                <a:effectLst/>
                <a:latin typeface="Times New Roman"/>
                <a:ea typeface="ＭＳ 明朝"/>
                <a:cs typeface="Times New Roman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72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1474" y="65663"/>
            <a:ext cx="5731904" cy="6175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Curlz MT"/>
                <a:cs typeface="Curlz MT"/>
              </a:rPr>
              <a:t>Functional Notation</a:t>
            </a:r>
            <a:endParaRPr lang="en-US" dirty="0">
              <a:latin typeface="Curlz MT"/>
              <a:cs typeface="Curlz MT"/>
            </a:endParaRPr>
          </a:p>
        </p:txBody>
      </p:sp>
      <p:sp>
        <p:nvSpPr>
          <p:cNvPr id="3" name="Text Box 13"/>
          <p:cNvSpPr txBox="1"/>
          <p:nvPr/>
        </p:nvSpPr>
        <p:spPr>
          <a:xfrm>
            <a:off x="294982" y="754225"/>
            <a:ext cx="5974500" cy="256857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0" marR="0" indent="-457200">
              <a:spcBef>
                <a:spcPts val="0"/>
              </a:spcBef>
              <a:spcAft>
                <a:spcPts val="1200"/>
              </a:spcAft>
              <a:buAutoNum type="arabicPeriod" startAt="2"/>
            </a:pP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If </a:t>
            </a:r>
            <a:r>
              <a:rPr lang="en-US" sz="2000" dirty="0" err="1">
                <a:effectLst/>
                <a:latin typeface="Times New Roman"/>
                <a:ea typeface="ＭＳ 明朝"/>
                <a:cs typeface="Times New Roman"/>
              </a:rPr>
              <a:t>f</a:t>
            </a:r>
            <a:r>
              <a:rPr lang="en-US" sz="2000" i="1" dirty="0" err="1">
                <a:effectLst/>
                <a:latin typeface="Times New Roman"/>
                <a:ea typeface="ＭＳ 明朝"/>
                <a:cs typeface="Times New Roman"/>
              </a:rPr>
              <a:t>x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 =  </a:t>
            </a: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               what 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is the value of f−10?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R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 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ea typeface="ＭＳ 明朝"/>
                <a:cs typeface="Times New Roman"/>
              </a:rPr>
              <a:t> 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90501"/>
              </p:ext>
            </p:extLst>
          </p:nvPr>
        </p:nvGraphicFramePr>
        <p:xfrm>
          <a:off x="1701055" y="598824"/>
          <a:ext cx="951420" cy="702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533400" imgH="393700" progId="Equation.3">
                  <p:embed/>
                </p:oleObj>
              </mc:Choice>
              <mc:Fallback>
                <p:oleObj name="Equation" r:id="rId3" imgW="533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01055" y="598824"/>
                        <a:ext cx="951420" cy="7022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Screen Shot 2016-03-30 at 11.27.2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82" y="2041525"/>
            <a:ext cx="986186" cy="3127363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794240"/>
              </p:ext>
            </p:extLst>
          </p:nvPr>
        </p:nvGraphicFramePr>
        <p:xfrm>
          <a:off x="3754438" y="1555750"/>
          <a:ext cx="8604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6" imgW="482600" imgH="393700" progId="Equation.3">
                  <p:embed/>
                </p:oleObj>
              </mc:Choice>
              <mc:Fallback>
                <p:oleObj name="Equation" r:id="rId6" imgW="4826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54438" y="1555750"/>
                        <a:ext cx="860425" cy="70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356929" y="2861351"/>
            <a:ext cx="1065761" cy="811788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476637"/>
              </p:ext>
            </p:extLst>
          </p:nvPr>
        </p:nvGraphicFramePr>
        <p:xfrm>
          <a:off x="3592513" y="2387600"/>
          <a:ext cx="13144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8" imgW="736600" imgH="419100" progId="Equation.3">
                  <p:embed/>
                </p:oleObj>
              </mc:Choice>
              <mc:Fallback>
                <p:oleObj name="Equation" r:id="rId8" imgW="7366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592513" y="2387600"/>
                        <a:ext cx="1314450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042328"/>
              </p:ext>
            </p:extLst>
          </p:nvPr>
        </p:nvGraphicFramePr>
        <p:xfrm>
          <a:off x="4963628" y="2387600"/>
          <a:ext cx="1497012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10" imgW="838200" imgH="393700" progId="Equation.3">
                  <p:embed/>
                </p:oleObj>
              </mc:Choice>
              <mc:Fallback>
                <p:oleObj name="Equation" r:id="rId10" imgW="838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63628" y="2387600"/>
                        <a:ext cx="1497012" cy="70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899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1474" y="65663"/>
            <a:ext cx="5731904" cy="6175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Curlz MT"/>
                <a:cs typeface="Curlz MT"/>
              </a:rPr>
              <a:t>Functional Notation</a:t>
            </a:r>
            <a:endParaRPr lang="en-US" dirty="0">
              <a:latin typeface="Curlz MT"/>
              <a:cs typeface="Curlz MT"/>
            </a:endParaRPr>
          </a:p>
        </p:txBody>
      </p:sp>
      <p:sp>
        <p:nvSpPr>
          <p:cNvPr id="3" name="Text Box 7"/>
          <p:cNvSpPr txBox="1"/>
          <p:nvPr/>
        </p:nvSpPr>
        <p:spPr>
          <a:xfrm>
            <a:off x="102075" y="683188"/>
            <a:ext cx="8345651" cy="345122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/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3.  The graph of </a:t>
            </a:r>
            <a:r>
              <a:rPr lang="en-US" sz="2000" i="1" dirty="0">
                <a:effectLst/>
                <a:latin typeface="Times New Roman"/>
                <a:ea typeface="ＭＳ 明朝"/>
                <a:cs typeface="Times New Roman"/>
              </a:rPr>
              <a:t>y 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= </a:t>
            </a:r>
            <a:r>
              <a:rPr lang="en-US" sz="2000" i="1" dirty="0" smtClean="0">
                <a:latin typeface="Times New Roman"/>
                <a:ea typeface="ＭＳ 明朝"/>
                <a:cs typeface="Times New Roman"/>
              </a:rPr>
              <a:t>f(x)</a:t>
            </a: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is shown below. </a:t>
            </a:r>
            <a:endParaRPr lang="en-US" sz="2000" dirty="0">
              <a:effectLst/>
              <a:latin typeface="Times"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tabLst>
                <a:tab pos="139700" algn="l"/>
                <a:tab pos="457200" algn="l"/>
              </a:tabLst>
            </a:pPr>
            <a:endParaRPr lang="en-US" sz="2000" dirty="0" smtClean="0">
              <a:effectLst/>
              <a:latin typeface="Times New Roman"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tabLst>
                <a:tab pos="139700" algn="l"/>
                <a:tab pos="457200" algn="l"/>
              </a:tabLst>
            </a:pP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Which 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point could be used to find </a:t>
            </a:r>
            <a:r>
              <a:rPr lang="en-US" sz="2000" i="1" dirty="0">
                <a:effectLst/>
                <a:latin typeface="Times New Roman"/>
                <a:ea typeface="ＭＳ 明朝"/>
                <a:cs typeface="Times New Roman"/>
              </a:rPr>
              <a:t>f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(2)? 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tabLst>
                <a:tab pos="139700" algn="l"/>
                <a:tab pos="457200" algn="l"/>
              </a:tabLst>
            </a:pP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1) </a:t>
            </a:r>
            <a:r>
              <a:rPr lang="en-US" sz="2000" i="1" dirty="0" smtClean="0">
                <a:effectLst/>
                <a:latin typeface="Times New Roman"/>
                <a:ea typeface="ＭＳ 明朝"/>
                <a:cs typeface="Times New Roman"/>
              </a:rPr>
              <a:t>A </a:t>
            </a: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2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) </a:t>
            </a:r>
            <a:r>
              <a:rPr lang="en-US" sz="2000" i="1" dirty="0">
                <a:effectLst/>
                <a:latin typeface="Times New Roman"/>
                <a:ea typeface="ＭＳ 明朝"/>
                <a:cs typeface="Times New Roman"/>
              </a:rPr>
              <a:t>B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tabLst>
                <a:tab pos="139700" algn="l"/>
                <a:tab pos="457200" algn="l"/>
              </a:tabLst>
            </a:pP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3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) </a:t>
            </a:r>
            <a:r>
              <a:rPr lang="en-US" sz="2000" i="1" dirty="0">
                <a:effectLst/>
                <a:latin typeface="Times New Roman"/>
                <a:ea typeface="ＭＳ 明朝"/>
                <a:cs typeface="Times New Roman"/>
              </a:rPr>
              <a:t>C </a:t>
            </a: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 4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) </a:t>
            </a:r>
            <a:r>
              <a:rPr lang="en-US" sz="2000" i="1" dirty="0">
                <a:effectLst/>
                <a:latin typeface="Times New Roman"/>
                <a:ea typeface="ＭＳ 明朝"/>
                <a:cs typeface="Times New Roman"/>
              </a:rPr>
              <a:t>D </a:t>
            </a: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 </a:t>
            </a:r>
          </a:p>
          <a:p>
            <a:pPr marL="0" marR="0">
              <a:spcBef>
                <a:spcPts val="0"/>
              </a:spcBef>
              <a:tabLst>
                <a:tab pos="139700" algn="l"/>
                <a:tab pos="457200" algn="l"/>
              </a:tabLst>
            </a:pP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</a:pPr>
            <a:r>
              <a:rPr lang="en-US" sz="2000" dirty="0">
                <a:effectLst/>
                <a:latin typeface="Century Gothic"/>
                <a:ea typeface="ＭＳ 明朝"/>
                <a:cs typeface="Times New Roman"/>
              </a:rPr>
              <a:t> </a:t>
            </a:r>
            <a:endParaRPr lang="en-US" sz="2000" dirty="0" smtClean="0">
              <a:effectLst/>
              <a:latin typeface="Century Gothic"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</a:pP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4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.  If </a:t>
            </a:r>
            <a:r>
              <a:rPr lang="en-US" sz="2000" dirty="0" err="1">
                <a:effectLst/>
                <a:latin typeface="Times New Roman"/>
                <a:ea typeface="ＭＳ 明朝"/>
                <a:cs typeface="Times New Roman"/>
              </a:rPr>
              <a:t>f</a:t>
            </a:r>
            <a:r>
              <a:rPr lang="en-US" sz="2000" i="1" dirty="0" err="1">
                <a:effectLst/>
                <a:latin typeface="Times New Roman"/>
                <a:ea typeface="ＭＳ 明朝"/>
                <a:cs typeface="Times New Roman"/>
              </a:rPr>
              <a:t>x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 = </a:t>
            </a:r>
            <a:r>
              <a:rPr lang="en-US" sz="2000" i="1" dirty="0">
                <a:effectLst/>
                <a:latin typeface="Times New Roman"/>
                <a:ea typeface="ＭＳ 明朝"/>
                <a:cs typeface="Times New Roman"/>
              </a:rPr>
              <a:t>kx</a:t>
            </a:r>
            <a:r>
              <a:rPr lang="en-US" sz="2000" baseline="30000" dirty="0">
                <a:effectLst/>
                <a:latin typeface="Times New Roman"/>
                <a:ea typeface="ＭＳ 明朝"/>
                <a:cs typeface="Times New Roman"/>
              </a:rPr>
              <a:t>2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, and f2 = 12, then </a:t>
            </a:r>
            <a:r>
              <a:rPr lang="en-US" sz="2000" i="1" dirty="0">
                <a:effectLst/>
                <a:latin typeface="Times New Roman"/>
                <a:ea typeface="ＭＳ 明朝"/>
                <a:cs typeface="Times New Roman"/>
              </a:rPr>
              <a:t>k 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equals 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1) 1</a:t>
            </a: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 2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) 2</a:t>
            </a: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 3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) 3 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4) 4</a:t>
            </a: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 </a:t>
            </a:r>
            <a:r>
              <a:rPr lang="en-US" sz="2000" dirty="0">
                <a:effectLst/>
                <a:latin typeface="Century Gothic"/>
                <a:ea typeface="ＭＳ 明朝"/>
                <a:cs typeface="Times New Roman"/>
              </a:rPr>
              <a:t> </a:t>
            </a:r>
            <a:endParaRPr lang="en-US" sz="2000" dirty="0">
              <a:effectLst/>
              <a:ea typeface="ＭＳ 明朝"/>
              <a:cs typeface="Times New Roman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499" y="826724"/>
            <a:ext cx="2916584" cy="28624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al 4"/>
          <p:cNvSpPr/>
          <p:nvPr/>
        </p:nvSpPr>
        <p:spPr>
          <a:xfrm>
            <a:off x="102075" y="1615537"/>
            <a:ext cx="709743" cy="409913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37821" y="1702284"/>
            <a:ext cx="3777766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oint A is located at (2, 0), f(2) = 0.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37819" y="2151996"/>
            <a:ext cx="3777768" cy="369332"/>
          </a:xfrm>
          <a:prstGeom prst="rect">
            <a:avLst/>
          </a:prstGeom>
          <a:solidFill>
            <a:srgbClr val="B7DEE8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point B is located at (0, </a:t>
            </a:r>
            <a:r>
              <a:rPr lang="en-US" dirty="0"/>
              <a:t>2</a:t>
            </a:r>
            <a:r>
              <a:rPr lang="en-US" dirty="0" smtClean="0"/>
              <a:t>), f(0) = 2.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37820" y="2595209"/>
            <a:ext cx="3777767" cy="369332"/>
          </a:xfrm>
          <a:prstGeom prst="rect">
            <a:avLst/>
          </a:prstGeom>
          <a:solidFill>
            <a:srgbClr val="B7DEE8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Point C is located at (-2, 0), f(-2) = 0.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37820" y="3074406"/>
            <a:ext cx="3777767" cy="369332"/>
          </a:xfrm>
          <a:prstGeom prst="rect">
            <a:avLst/>
          </a:prstGeom>
          <a:solidFill>
            <a:srgbClr val="B7DEE8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Point D is located at (-1, -2), f(-1) = -2.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99635" y="4134413"/>
            <a:ext cx="1245528" cy="16312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Times New Roman"/>
                <a:ea typeface="ＭＳ 明朝"/>
                <a:cs typeface="Times New Roman"/>
              </a:rPr>
              <a:t>k</a:t>
            </a:r>
            <a:r>
              <a:rPr lang="en-US" sz="2000" i="1" dirty="0" smtClean="0">
                <a:effectLst/>
                <a:latin typeface="Times New Roman"/>
                <a:ea typeface="ＭＳ 明朝"/>
                <a:cs typeface="Times New Roman"/>
              </a:rPr>
              <a:t>x</a:t>
            </a:r>
            <a:r>
              <a:rPr lang="en-US" sz="2000" baseline="30000" dirty="0" smtClean="0">
                <a:effectLst/>
                <a:latin typeface="Times New Roman"/>
                <a:ea typeface="ＭＳ 明朝"/>
                <a:cs typeface="Times New Roman"/>
              </a:rPr>
              <a:t>2</a:t>
            </a:r>
          </a:p>
          <a:p>
            <a:r>
              <a:rPr lang="en-US" sz="2000" dirty="0">
                <a:latin typeface="Times New Roman"/>
                <a:ea typeface="ＭＳ 明朝"/>
                <a:cs typeface="Times New Roman"/>
              </a:rPr>
              <a:t>k</a:t>
            </a:r>
            <a:r>
              <a:rPr lang="en-US" sz="2000" dirty="0" smtClean="0">
                <a:latin typeface="Times New Roman"/>
                <a:ea typeface="ＭＳ 明朝"/>
                <a:cs typeface="Times New Roman"/>
              </a:rPr>
              <a:t>(2)</a:t>
            </a:r>
            <a:r>
              <a:rPr lang="en-US" sz="2000" baseline="30000" dirty="0" smtClean="0">
                <a:latin typeface="Times New Roman"/>
                <a:ea typeface="ＭＳ 明朝"/>
                <a:cs typeface="Times New Roman"/>
              </a:rPr>
              <a:t>2</a:t>
            </a:r>
            <a:r>
              <a:rPr lang="en-US" sz="2000" dirty="0" smtClean="0">
                <a:latin typeface="Times New Roman"/>
                <a:ea typeface="ＭＳ 明朝"/>
                <a:cs typeface="Times New Roman"/>
              </a:rPr>
              <a:t> = 12</a:t>
            </a:r>
          </a:p>
          <a:p>
            <a:r>
              <a:rPr lang="en-US" sz="2000" u="sng" dirty="0" smtClean="0">
                <a:effectLst/>
                <a:latin typeface="Times New Roman"/>
                <a:ea typeface="ＭＳ 明朝"/>
                <a:cs typeface="Times New Roman"/>
              </a:rPr>
              <a:t>4k </a:t>
            </a: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= </a:t>
            </a:r>
            <a:r>
              <a:rPr lang="en-US" sz="2000" u="sng" dirty="0" smtClean="0">
                <a:effectLst/>
                <a:latin typeface="Times New Roman"/>
                <a:ea typeface="ＭＳ 明朝"/>
                <a:cs typeface="Times New Roman"/>
              </a:rPr>
              <a:t>12</a:t>
            </a:r>
          </a:p>
          <a:p>
            <a:r>
              <a:rPr lang="en-US" sz="2000" dirty="0"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ea typeface="ＭＳ 明朝"/>
                <a:cs typeface="Times New Roman"/>
              </a:rPr>
              <a:t>4       4</a:t>
            </a:r>
          </a:p>
          <a:p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 k = 3</a:t>
            </a:r>
          </a:p>
        </p:txBody>
      </p:sp>
      <p:sp>
        <p:nvSpPr>
          <p:cNvPr id="11" name="Oval 10"/>
          <p:cNvSpPr/>
          <p:nvPr/>
        </p:nvSpPr>
        <p:spPr>
          <a:xfrm>
            <a:off x="77962" y="4637326"/>
            <a:ext cx="709743" cy="409913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41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1474" y="65663"/>
            <a:ext cx="5731904" cy="6175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Curlz MT"/>
                <a:cs typeface="Curlz MT"/>
              </a:rPr>
              <a:t>Functional Notation</a:t>
            </a:r>
            <a:endParaRPr lang="en-US" dirty="0">
              <a:latin typeface="Curlz MT"/>
              <a:cs typeface="Curlz MT"/>
            </a:endParaRPr>
          </a:p>
        </p:txBody>
      </p:sp>
      <p:sp>
        <p:nvSpPr>
          <p:cNvPr id="3" name="Text Box 9"/>
          <p:cNvSpPr txBox="1"/>
          <p:nvPr/>
        </p:nvSpPr>
        <p:spPr>
          <a:xfrm>
            <a:off x="198378" y="779075"/>
            <a:ext cx="6850771" cy="345122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5.  If f(x) </a:t>
            </a: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=               , 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then f  =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1)  1 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2)  </a:t>
            </a:r>
            <a:r>
              <a:rPr lang="en-US" sz="2000" dirty="0">
                <a:effectLst/>
                <a:latin typeface="Times"/>
                <a:ea typeface="ＭＳ 明朝"/>
                <a:cs typeface="Times"/>
              </a:rPr>
              <a:t>−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2 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3)   </a:t>
            </a:r>
            <a:r>
              <a:rPr lang="en-US" sz="2000" dirty="0">
                <a:effectLst/>
                <a:latin typeface="Times"/>
                <a:ea typeface="ＭＳ 明朝"/>
                <a:cs typeface="Times"/>
              </a:rPr>
              <a:t>−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1 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4)  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</a:pPr>
            <a:endParaRPr lang="en-US" sz="2000" dirty="0" smtClean="0">
              <a:effectLst/>
              <a:latin typeface="Times New Roman"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</a:pPr>
            <a:endParaRPr lang="en-US" sz="2000" dirty="0">
              <a:latin typeface="Times New Roman"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</a:pP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6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.  If </a:t>
            </a:r>
            <a:r>
              <a:rPr lang="en-US" sz="2000" i="1" dirty="0" err="1">
                <a:effectLst/>
                <a:latin typeface="Times New Roman"/>
                <a:ea typeface="ＭＳ 明朝"/>
                <a:cs typeface="Times New Roman"/>
              </a:rPr>
              <a:t>f</a:t>
            </a:r>
            <a:r>
              <a:rPr lang="en-US" sz="2000" dirty="0" err="1">
                <a:effectLst/>
                <a:latin typeface="Times New Roman"/>
                <a:ea typeface="ＭＳ 明朝"/>
                <a:cs typeface="Times New Roman"/>
              </a:rPr>
              <a:t></a:t>
            </a:r>
            <a:r>
              <a:rPr lang="en-US" sz="2000" i="1" dirty="0" err="1">
                <a:effectLst/>
                <a:latin typeface="Times New Roman"/>
                <a:ea typeface="ＭＳ 明朝"/>
                <a:cs typeface="Times New Roman"/>
              </a:rPr>
              <a:t>x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 = 2</a:t>
            </a:r>
            <a:r>
              <a:rPr lang="en-US" sz="2000" i="1" dirty="0">
                <a:effectLst/>
                <a:latin typeface="Times New Roman"/>
                <a:ea typeface="ＭＳ 明朝"/>
                <a:cs typeface="Times New Roman"/>
              </a:rPr>
              <a:t>x</a:t>
            </a:r>
            <a:r>
              <a:rPr lang="en-US" sz="2000" baseline="30000" dirty="0">
                <a:effectLst/>
                <a:latin typeface="Times New Roman"/>
                <a:ea typeface="ＭＳ 明朝"/>
                <a:cs typeface="Times New Roman"/>
              </a:rPr>
              <a:t>2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 − 3</a:t>
            </a:r>
            <a:r>
              <a:rPr lang="en-US" sz="2000" i="1" dirty="0">
                <a:effectLst/>
                <a:latin typeface="Times New Roman"/>
                <a:ea typeface="ＭＳ 明朝"/>
                <a:cs typeface="Times New Roman"/>
              </a:rPr>
              <a:t>x 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+ 4, then </a:t>
            </a:r>
            <a:r>
              <a:rPr lang="en-US" sz="2000" i="1" dirty="0" err="1">
                <a:effectLst/>
                <a:latin typeface="Times New Roman"/>
                <a:ea typeface="ＭＳ 明朝"/>
                <a:cs typeface="Times New Roman"/>
              </a:rPr>
              <a:t>f</a:t>
            </a:r>
            <a:r>
              <a:rPr lang="en-US" sz="2000" dirty="0" err="1">
                <a:effectLst/>
                <a:latin typeface="Times New Roman"/>
                <a:ea typeface="ＭＳ 明朝"/>
                <a:cs typeface="Times New Roman"/>
              </a:rPr>
              <a:t></a:t>
            </a:r>
            <a:r>
              <a:rPr lang="en-US" sz="2000" i="1" dirty="0" err="1">
                <a:effectLst/>
                <a:latin typeface="Times New Roman"/>
                <a:ea typeface="ＭＳ 明朝"/>
                <a:cs typeface="Times New Roman"/>
              </a:rPr>
              <a:t>x</a:t>
            </a:r>
            <a:r>
              <a:rPr lang="en-US" sz="2000" i="1" dirty="0"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+ 3 is equal to 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tabLst>
                <a:tab pos="139700" algn="l"/>
                <a:tab pos="457200" algn="l"/>
              </a:tabLst>
            </a:pPr>
            <a:endParaRPr lang="en-US" sz="2000" dirty="0" smtClean="0">
              <a:effectLst/>
              <a:latin typeface="Times New Roman"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tabLst>
                <a:tab pos="139700" algn="l"/>
                <a:tab pos="457200" algn="l"/>
              </a:tabLst>
            </a:pP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1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)  2</a:t>
            </a:r>
            <a:r>
              <a:rPr lang="en-US" sz="2000" i="1" dirty="0">
                <a:effectLst/>
                <a:latin typeface="Times New Roman"/>
                <a:ea typeface="ＭＳ 明朝"/>
                <a:cs typeface="Times New Roman"/>
              </a:rPr>
              <a:t>x</a:t>
            </a:r>
            <a:r>
              <a:rPr lang="en-US" sz="2000" baseline="30000" dirty="0">
                <a:effectLst/>
                <a:latin typeface="Times New Roman"/>
                <a:ea typeface="ＭＳ 明朝"/>
                <a:cs typeface="Times New Roman"/>
              </a:rPr>
              <a:t>2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 −3</a:t>
            </a:r>
            <a:r>
              <a:rPr lang="en-US" sz="2000" i="1" dirty="0">
                <a:effectLst/>
                <a:latin typeface="Times New Roman"/>
                <a:ea typeface="ＭＳ 明朝"/>
                <a:cs typeface="Times New Roman"/>
              </a:rPr>
              <a:t>x 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+ 7  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tabLst>
                <a:tab pos="139700" algn="l"/>
                <a:tab pos="457200" algn="l"/>
              </a:tabLst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2)  2</a:t>
            </a:r>
            <a:r>
              <a:rPr lang="en-US" sz="2000" i="1" dirty="0">
                <a:effectLst/>
                <a:latin typeface="Times New Roman"/>
                <a:ea typeface="ＭＳ 明朝"/>
                <a:cs typeface="Times New Roman"/>
              </a:rPr>
              <a:t>x</a:t>
            </a:r>
            <a:r>
              <a:rPr lang="en-US" sz="2000" baseline="30000" dirty="0">
                <a:effectLst/>
                <a:latin typeface="Times New Roman"/>
                <a:ea typeface="ＭＳ 明朝"/>
                <a:cs typeface="Times New Roman"/>
              </a:rPr>
              <a:t>2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 − 3</a:t>
            </a:r>
            <a:r>
              <a:rPr lang="en-US" sz="2000" i="1" dirty="0">
                <a:effectLst/>
                <a:latin typeface="Times New Roman"/>
                <a:ea typeface="ＭＳ 明朝"/>
                <a:cs typeface="Times New Roman"/>
              </a:rPr>
              <a:t>x 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+ 13  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tabLst>
                <a:tab pos="139700" algn="l"/>
                <a:tab pos="457200" algn="l"/>
              </a:tabLst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3)  2</a:t>
            </a:r>
            <a:r>
              <a:rPr lang="en-US" sz="2000" i="1" dirty="0">
                <a:effectLst/>
                <a:latin typeface="Times New Roman"/>
                <a:ea typeface="ＭＳ 明朝"/>
                <a:cs typeface="Times New Roman"/>
              </a:rPr>
              <a:t>x</a:t>
            </a:r>
            <a:r>
              <a:rPr lang="en-US" sz="2000" baseline="30000" dirty="0">
                <a:effectLst/>
                <a:latin typeface="Times New Roman"/>
                <a:ea typeface="ＭＳ 明朝"/>
                <a:cs typeface="Times New Roman"/>
              </a:rPr>
              <a:t>2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+ 9</a:t>
            </a:r>
            <a:r>
              <a:rPr lang="en-US" sz="2000" i="1" dirty="0">
                <a:effectLst/>
                <a:latin typeface="Times New Roman"/>
                <a:ea typeface="ＭＳ 明朝"/>
                <a:cs typeface="Times New Roman"/>
              </a:rPr>
              <a:t>x 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+ 13  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tabLst>
                <a:tab pos="139700" algn="l"/>
                <a:tab pos="457200" algn="l"/>
              </a:tabLst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4)  2</a:t>
            </a:r>
            <a:r>
              <a:rPr lang="en-US" sz="2000" i="1" dirty="0">
                <a:effectLst/>
                <a:latin typeface="Times"/>
                <a:ea typeface="ＭＳ 明朝"/>
                <a:cs typeface="Times"/>
              </a:rPr>
              <a:t>x</a:t>
            </a:r>
            <a:r>
              <a:rPr lang="en-US" sz="2000" baseline="30000" dirty="0">
                <a:effectLst/>
                <a:latin typeface="Times New Roman"/>
                <a:ea typeface="ＭＳ 明朝"/>
                <a:cs typeface="Times New Roman"/>
              </a:rPr>
              <a:t>2</a:t>
            </a:r>
            <a:r>
              <a:rPr lang="en-US" sz="2000" dirty="0">
                <a:effectLst/>
                <a:latin typeface="Times"/>
                <a:ea typeface="ＭＳ 明朝"/>
                <a:cs typeface="Times"/>
              </a:rPr>
              <a:t>+ 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9</a:t>
            </a:r>
            <a:r>
              <a:rPr lang="en-US" sz="2000" i="1" dirty="0">
                <a:effectLst/>
                <a:latin typeface="Times"/>
                <a:ea typeface="ＭＳ 明朝"/>
                <a:cs typeface="Times"/>
              </a:rPr>
              <a:t>x </a:t>
            </a:r>
            <a:r>
              <a:rPr lang="en-US" sz="2000" dirty="0">
                <a:effectLst/>
                <a:latin typeface="Times"/>
                <a:ea typeface="ＭＳ 明朝"/>
                <a:cs typeface="Times"/>
              </a:rPr>
              <a:t>+ 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25 </a:t>
            </a:r>
            <a:r>
              <a:rPr lang="en-US" sz="2000" dirty="0">
                <a:effectLst/>
                <a:latin typeface="Times"/>
                <a:ea typeface="ＭＳ 明朝"/>
                <a:cs typeface="Times"/>
              </a:rPr>
              <a:t> 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 </a:t>
            </a:r>
            <a:endParaRPr lang="en-US" sz="2000" dirty="0">
              <a:effectLst/>
              <a:ea typeface="ＭＳ 明朝"/>
              <a:cs typeface="Times New Roman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106199"/>
              </p:ext>
            </p:extLst>
          </p:nvPr>
        </p:nvGraphicFramePr>
        <p:xfrm>
          <a:off x="616033" y="2018487"/>
          <a:ext cx="372615" cy="502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292100" imgH="393700" progId="Equation.3">
                  <p:embed/>
                </p:oleObj>
              </mc:Choice>
              <mc:Fallback>
                <p:oleObj name="Equation" r:id="rId3" imgW="2921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6033" y="2018487"/>
                        <a:ext cx="372615" cy="502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029897"/>
              </p:ext>
            </p:extLst>
          </p:nvPr>
        </p:nvGraphicFramePr>
        <p:xfrm>
          <a:off x="3411268" y="683188"/>
          <a:ext cx="382576" cy="619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5" imgW="266700" imgH="431800" progId="Equation.3">
                  <p:embed/>
                </p:oleObj>
              </mc:Choice>
              <mc:Fallback>
                <p:oleObj name="Equation" r:id="rId5" imgW="2667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11268" y="683188"/>
                        <a:ext cx="382576" cy="619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774732"/>
              </p:ext>
            </p:extLst>
          </p:nvPr>
        </p:nvGraphicFramePr>
        <p:xfrm>
          <a:off x="1477683" y="687702"/>
          <a:ext cx="869354" cy="667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7" imgW="546100" imgH="419100" progId="Equation.3">
                  <p:embed/>
                </p:oleObj>
              </mc:Choice>
              <mc:Fallback>
                <p:oleObj name="Equation" r:id="rId7" imgW="5461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77683" y="687702"/>
                        <a:ext cx="869354" cy="6671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198378" y="1671800"/>
            <a:ext cx="862611" cy="409913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creen Shot 2016-03-30 at 11.42.10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869" y="1057494"/>
            <a:ext cx="2921000" cy="1397000"/>
          </a:xfrm>
          <a:prstGeom prst="rect">
            <a:avLst/>
          </a:prstGeom>
          <a:solidFill>
            <a:srgbClr val="E6B9B8"/>
          </a:solidFill>
          <a:ln>
            <a:solidFill>
              <a:srgbClr val="FF0000"/>
            </a:solidFill>
          </a:ln>
        </p:spPr>
      </p:pic>
      <p:sp>
        <p:nvSpPr>
          <p:cNvPr id="9" name="Oval 8"/>
          <p:cNvSpPr/>
          <p:nvPr/>
        </p:nvSpPr>
        <p:spPr>
          <a:xfrm>
            <a:off x="198378" y="4726051"/>
            <a:ext cx="2028092" cy="409913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70438" y="3962489"/>
            <a:ext cx="36813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2(x + 3)</a:t>
            </a:r>
            <a:r>
              <a:rPr lang="en-US" sz="2000" baseline="30000" dirty="0" smtClean="0">
                <a:latin typeface="Times New Roman"/>
                <a:cs typeface="Times New Roman"/>
              </a:rPr>
              <a:t>2</a:t>
            </a:r>
            <a:r>
              <a:rPr lang="en-US" sz="2000" dirty="0" smtClean="0">
                <a:latin typeface="Times New Roman"/>
                <a:cs typeface="Times New Roman"/>
              </a:rPr>
              <a:t> – 3(x + 3) + 4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2(x</a:t>
            </a:r>
            <a:r>
              <a:rPr lang="en-US" sz="2000" baseline="30000" dirty="0" smtClean="0">
                <a:latin typeface="Times New Roman"/>
                <a:cs typeface="Times New Roman"/>
              </a:rPr>
              <a:t>2</a:t>
            </a:r>
            <a:r>
              <a:rPr lang="en-US" sz="2000" dirty="0" smtClean="0">
                <a:latin typeface="Times New Roman"/>
                <a:cs typeface="Times New Roman"/>
              </a:rPr>
              <a:t> + 6x + 9) – 3x – 9 + 4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2x</a:t>
            </a:r>
            <a:r>
              <a:rPr lang="en-US" sz="2000" baseline="30000" dirty="0" smtClean="0">
                <a:latin typeface="Times New Roman"/>
                <a:cs typeface="Times New Roman"/>
              </a:rPr>
              <a:t>2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+ 12x </a:t>
            </a:r>
            <a:r>
              <a:rPr lang="en-US" sz="2000" dirty="0" smtClean="0">
                <a:latin typeface="Times New Roman"/>
                <a:cs typeface="Times New Roman"/>
              </a:rPr>
              <a:t>+ 18 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– 3x </a:t>
            </a:r>
            <a:r>
              <a:rPr lang="en-US" sz="2000" dirty="0" smtClean="0">
                <a:latin typeface="Times New Roman"/>
                <a:cs typeface="Times New Roman"/>
              </a:rPr>
              <a:t>– 9 + 4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       2x</a:t>
            </a:r>
            <a:r>
              <a:rPr lang="en-US" sz="2000" baseline="30000" dirty="0" smtClean="0">
                <a:latin typeface="Times New Roman"/>
                <a:cs typeface="Times New Roman"/>
              </a:rPr>
              <a:t>2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+ 9x </a:t>
            </a:r>
            <a:r>
              <a:rPr lang="en-US" sz="2000" dirty="0" smtClean="0">
                <a:latin typeface="Times New Roman"/>
                <a:cs typeface="Times New Roman"/>
              </a:rPr>
              <a:t>+ 13 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92156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1474" y="65663"/>
            <a:ext cx="5731904" cy="6175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Curlz MT"/>
                <a:cs typeface="Curlz MT"/>
              </a:rPr>
              <a:t>Functional Notation</a:t>
            </a:r>
            <a:endParaRPr lang="en-US" dirty="0">
              <a:latin typeface="Curlz MT"/>
              <a:cs typeface="Curlz MT"/>
            </a:endParaRPr>
          </a:p>
        </p:txBody>
      </p:sp>
      <p:sp>
        <p:nvSpPr>
          <p:cNvPr id="3" name="Text Box 8"/>
          <p:cNvSpPr txBox="1"/>
          <p:nvPr/>
        </p:nvSpPr>
        <p:spPr>
          <a:xfrm>
            <a:off x="182303" y="690662"/>
            <a:ext cx="8820031" cy="345122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7.  The height, f(</a:t>
            </a:r>
            <a:r>
              <a:rPr lang="en-US" sz="2000" i="1" dirty="0">
                <a:effectLst/>
                <a:latin typeface="Times"/>
                <a:ea typeface="ＭＳ 明朝"/>
                <a:cs typeface="Times"/>
              </a:rPr>
              <a:t>x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), of a bouncing ball after </a:t>
            </a:r>
            <a:r>
              <a:rPr lang="en-US" sz="2000" i="1" dirty="0">
                <a:effectLst/>
                <a:latin typeface="Times"/>
                <a:ea typeface="ＭＳ 明朝"/>
                <a:cs typeface="Times"/>
              </a:rPr>
              <a:t>x 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bounces is represented by 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f(</a:t>
            </a:r>
            <a:r>
              <a:rPr lang="en-US" sz="2000" i="1" dirty="0">
                <a:effectLst/>
                <a:latin typeface="Times"/>
                <a:ea typeface="ＭＳ 明朝"/>
                <a:cs typeface="Times"/>
              </a:rPr>
              <a:t>x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) </a:t>
            </a:r>
            <a:r>
              <a:rPr lang="en-US" sz="2000" dirty="0">
                <a:effectLst/>
                <a:latin typeface="Times"/>
                <a:ea typeface="ＭＳ 明朝"/>
                <a:cs typeface="Times"/>
              </a:rPr>
              <a:t>= 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80(0.5)</a:t>
            </a:r>
            <a:r>
              <a:rPr lang="en-US" sz="2000" i="1" baseline="30000" dirty="0">
                <a:effectLst/>
                <a:latin typeface="Times"/>
                <a:ea typeface="ＭＳ 明朝"/>
                <a:cs typeface="Times"/>
              </a:rPr>
              <a:t>x</a:t>
            </a:r>
            <a:r>
              <a:rPr lang="en-US" sz="2000" i="1" dirty="0">
                <a:effectLst/>
                <a:latin typeface="Times"/>
                <a:ea typeface="ＭＳ 明朝"/>
                <a:cs typeface="Times"/>
              </a:rPr>
              <a:t> .   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How </a:t>
            </a:r>
            <a:r>
              <a:rPr lang="en-US" sz="2000" dirty="0">
                <a:solidFill>
                  <a:srgbClr val="0000FF"/>
                </a:solidFill>
                <a:effectLst/>
                <a:latin typeface="Times New Roman"/>
                <a:ea typeface="ＭＳ 明朝"/>
                <a:cs typeface="Times New Roman"/>
              </a:rPr>
              <a:t>many times 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higher is the first bounce than the fourth bounce? 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 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1) 8</a:t>
            </a:r>
            <a:r>
              <a:rPr lang="en-US" sz="2000" dirty="0" smtClean="0">
                <a:effectLst/>
                <a:latin typeface="Times New Roman"/>
                <a:ea typeface="ＭＳ 明朝"/>
                <a:cs typeface="Times New Roman"/>
              </a:rPr>
              <a:t> 2</a:t>
            </a: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) 2 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3) 16 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</a:pPr>
            <a:r>
              <a:rPr lang="en-US" sz="2000" dirty="0">
                <a:effectLst/>
                <a:latin typeface="Times New Roman"/>
                <a:ea typeface="ＭＳ 明朝"/>
                <a:cs typeface="Times New Roman"/>
              </a:rPr>
              <a:t>4) 4 </a:t>
            </a:r>
            <a:endParaRPr lang="en-US" sz="2000" dirty="0">
              <a:effectLst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</a:pPr>
            <a:endParaRPr lang="en-US" sz="2000" dirty="0" smtClean="0">
              <a:effectLst/>
              <a:latin typeface="Times New Roman"/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</a:pPr>
            <a:endParaRPr lang="en-US" sz="2000" dirty="0">
              <a:latin typeface="Times New Roman"/>
              <a:ea typeface="ＭＳ 明朝"/>
              <a:cs typeface="Times New Roman"/>
            </a:endParaRPr>
          </a:p>
          <a:p>
            <a:pPr marR="0">
              <a:spcBef>
                <a:spcPts val="0"/>
              </a:spcBef>
            </a:pPr>
            <a:endParaRPr lang="en-US" sz="2000" dirty="0">
              <a:effectLst/>
              <a:ea typeface="ＭＳ 明朝"/>
              <a:cs typeface="Times New Roman"/>
            </a:endParaRPr>
          </a:p>
        </p:txBody>
      </p:sp>
      <p:pic>
        <p:nvPicPr>
          <p:cNvPr id="5" name="Picture 4" descr="Screen Shot 2016-03-30 at 11.25.4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" y="3547664"/>
            <a:ext cx="3836597" cy="250457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82303" y="1575350"/>
            <a:ext cx="862611" cy="409913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21740" y="1631320"/>
            <a:ext cx="2033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80(0.5)</a:t>
            </a:r>
            <a:r>
              <a:rPr lang="en-US" sz="2000" baseline="30000" dirty="0" smtClean="0">
                <a:latin typeface="Times New Roman"/>
                <a:cs typeface="Times New Roman"/>
              </a:rPr>
              <a:t>1</a:t>
            </a:r>
            <a:r>
              <a:rPr lang="en-US" sz="2000" dirty="0" smtClean="0">
                <a:latin typeface="Times New Roman"/>
                <a:cs typeface="Times New Roman"/>
              </a:rPr>
              <a:t> = 40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80(0.5)</a:t>
            </a:r>
            <a:r>
              <a:rPr lang="en-US" sz="2000" baseline="30000" dirty="0" smtClean="0">
                <a:latin typeface="Times New Roman"/>
                <a:cs typeface="Times New Roman"/>
              </a:rPr>
              <a:t>4</a:t>
            </a:r>
            <a:r>
              <a:rPr lang="en-US" sz="2000" dirty="0" smtClean="0">
                <a:latin typeface="Times New Roman"/>
                <a:cs typeface="Times New Roman"/>
              </a:rPr>
              <a:t> = 5</a:t>
            </a:r>
            <a:endParaRPr lang="en-US" sz="2000" dirty="0">
              <a:latin typeface="Times New Roman"/>
              <a:cs typeface="Times New Roman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652838"/>
              </p:ext>
            </p:extLst>
          </p:nvPr>
        </p:nvGraphicFramePr>
        <p:xfrm>
          <a:off x="3272685" y="2346965"/>
          <a:ext cx="744101" cy="659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4" imgW="444500" imgH="393700" progId="Equation.3">
                  <p:embed/>
                </p:oleObj>
              </mc:Choice>
              <mc:Fallback>
                <p:oleObj name="Equation" r:id="rId4" imgW="4445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72685" y="2346965"/>
                        <a:ext cx="744101" cy="659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90341" y="4291714"/>
            <a:ext cx="1071593" cy="828176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18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1474" y="65663"/>
            <a:ext cx="5731904" cy="6175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Curlz MT"/>
                <a:cs typeface="Curlz MT"/>
              </a:rPr>
              <a:t>Functional Notation</a:t>
            </a:r>
            <a:endParaRPr lang="en-US" dirty="0">
              <a:latin typeface="Curlz MT"/>
              <a:cs typeface="Curlz MT"/>
            </a:endParaRPr>
          </a:p>
        </p:txBody>
      </p:sp>
    </p:spTree>
    <p:extLst>
      <p:ext uri="{BB962C8B-B14F-4D97-AF65-F5344CB8AC3E}">
        <p14:creationId xmlns:p14="http://schemas.microsoft.com/office/powerpoint/2010/main" val="4087165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473</Words>
  <Application>Microsoft Macintosh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Equation</vt:lpstr>
      <vt:lpstr>Warm-up   March 31</vt:lpstr>
      <vt:lpstr>Functional Notation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  March 31</dc:title>
  <dc:creator>Seth Mayer</dc:creator>
  <cp:lastModifiedBy>Seth Mayer</cp:lastModifiedBy>
  <cp:revision>5</cp:revision>
  <dcterms:created xsi:type="dcterms:W3CDTF">2016-03-31T03:08:59Z</dcterms:created>
  <dcterms:modified xsi:type="dcterms:W3CDTF">2016-03-31T03:49:47Z</dcterms:modified>
</cp:coreProperties>
</file>